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98" r:id="rId11"/>
    <p:sldId id="322" r:id="rId12"/>
    <p:sldId id="399" r:id="rId13"/>
    <p:sldId id="323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78" r:id="rId23"/>
    <p:sldId id="379" r:id="rId24"/>
    <p:sldId id="380" r:id="rId25"/>
    <p:sldId id="381" r:id="rId26"/>
    <p:sldId id="382" r:id="rId27"/>
    <p:sldId id="384" r:id="rId28"/>
    <p:sldId id="385" r:id="rId29"/>
    <p:sldId id="386" r:id="rId30"/>
    <p:sldId id="389" r:id="rId31"/>
    <p:sldId id="390" r:id="rId32"/>
    <p:sldId id="334" r:id="rId33"/>
    <p:sldId id="377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42" r:id="rId42"/>
    <p:sldId id="400" r:id="rId43"/>
    <p:sldId id="343" r:id="rId44"/>
    <p:sldId id="344" r:id="rId45"/>
    <p:sldId id="345" r:id="rId46"/>
    <p:sldId id="346" r:id="rId47"/>
    <p:sldId id="376" r:id="rId48"/>
    <p:sldId id="375" r:id="rId49"/>
    <p:sldId id="388" r:id="rId50"/>
    <p:sldId id="392" r:id="rId51"/>
    <p:sldId id="394" r:id="rId52"/>
    <p:sldId id="395" r:id="rId53"/>
    <p:sldId id="396" r:id="rId54"/>
    <p:sldId id="397" r:id="rId55"/>
  </p:sldIdLst>
  <p:sldSz cx="9144000" cy="6858000" type="screen4x3"/>
  <p:notesSz cx="9928225" cy="67976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6" autoAdjust="0"/>
    <p:restoredTop sz="88115" autoAdjust="0"/>
  </p:normalViewPr>
  <p:slideViewPr>
    <p:cSldViewPr>
      <p:cViewPr>
        <p:scale>
          <a:sx n="85" d="100"/>
          <a:sy n="85" d="100"/>
        </p:scale>
        <p:origin x="-1744" y="-2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594" y="0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504F8-17DB-4D4B-88E0-19389C7906CF}" type="datetimeFigureOut">
              <a:rPr lang="fr-CH" smtClean="0"/>
              <a:t>18.06.15</a:t>
            </a:fld>
            <a:endParaRPr lang="fr-C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594" y="6456378"/>
            <a:ext cx="4303313" cy="34021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01253-6056-44A5-B1BD-9E53766E9755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99987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3699" y="0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35A75B-21B4-41CA-9A94-128674F9C007}" type="datetimeFigureOut">
              <a:rPr lang="fr-CH" smtClean="0"/>
              <a:pPr/>
              <a:t>18.06.15</a:t>
            </a:fld>
            <a:endParaRPr lang="fr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400425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823" y="3228896"/>
            <a:ext cx="794258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3699" y="6456612"/>
            <a:ext cx="4302231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E246B0-86B3-4C98-B957-C9CD940C6CC0}" type="slidenum">
              <a:rPr lang="fr-CH" smtClean="0"/>
              <a:pPr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96482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2BCE2-3CF2-4B26-93C8-147F72FB4561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8576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2BCE2-3CF2-4B26-93C8-147F72FB4561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04841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13DA42-1E5E-4029-83C7-CD2761613D2D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2BCE2-3CF2-4B26-93C8-147F72FB4561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7701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2BCE2-3CF2-4B26-93C8-147F72FB4561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8442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2BCE2-3CF2-4B26-93C8-147F72FB4561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7837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2BCE2-3CF2-4B26-93C8-147F72FB4561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40167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82BCE2-3CF2-4B26-93C8-147F72FB4561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2591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4687-5799-4B62-9066-26CA65429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18.06.15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216-936F-4BE1-9635-52EE6AB91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891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4687-5799-4B62-9066-26CA65429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18.06.15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216-936F-4BE1-9635-52EE6AB91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267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4687-5799-4B62-9066-26CA65429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18.06.15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216-936F-4BE1-9635-52EE6AB91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242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eorgia"/>
                <a:cs typeface="Georgia"/>
              </a:defRPr>
            </a:lvl1pPr>
            <a:lvl2pPr>
              <a:defRPr>
                <a:latin typeface="Georgia"/>
                <a:cs typeface="Georgia"/>
              </a:defRPr>
            </a:lvl2pPr>
            <a:lvl3pPr>
              <a:defRPr>
                <a:latin typeface="Georgia"/>
                <a:cs typeface="Georgia"/>
              </a:defRPr>
            </a:lvl3pPr>
            <a:lvl4pPr>
              <a:defRPr>
                <a:latin typeface="Georgia"/>
                <a:cs typeface="Georgia"/>
              </a:defRPr>
            </a:lvl4pPr>
            <a:lvl5pPr>
              <a:defRPr>
                <a:latin typeface="Georgia"/>
                <a:cs typeface="Georgia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4687-5799-4B62-9066-26CA65429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18.06.15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216-936F-4BE1-9635-52EE6AB91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>
            <a:normAutofit/>
          </a:bodyPr>
          <a:lstStyle>
            <a:lvl1pPr>
              <a:defRPr sz="3200" b="1">
                <a:latin typeface="Georgia"/>
                <a:cs typeface="Georgia"/>
              </a:defRPr>
            </a:lvl1pPr>
          </a:lstStyle>
          <a:p>
            <a:r>
              <a:rPr lang="en-US" dirty="0" smtClean="0"/>
              <a:t>Click to edit Master title </a:t>
            </a:r>
            <a:r>
              <a:rPr lang="en-US" dirty="0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2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4687-5799-4B62-9066-26CA65429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18.06.15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216-936F-4BE1-9635-52EE6AB91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402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4687-5799-4B62-9066-26CA65429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18.06.15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216-936F-4BE1-9635-52EE6AB91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054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4687-5799-4B62-9066-26CA65429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18.06.15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216-936F-4BE1-9635-52EE6AB91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9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4687-5799-4B62-9066-26CA65429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18.06.15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216-936F-4BE1-9635-52EE6AB91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870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4687-5799-4B62-9066-26CA65429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18.06.15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216-936F-4BE1-9635-52EE6AB91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479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4687-5799-4B62-9066-26CA65429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18.06.15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216-936F-4BE1-9635-52EE6AB91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469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04687-5799-4B62-9066-26CA65429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18.06.15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B3216-936F-4BE1-9635-52EE6AB91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24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04687-5799-4B62-9066-26CA654297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18.06.15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B3216-936F-4BE1-9635-52EE6AB91A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6120680"/>
            <a:ext cx="9144000" cy="764704"/>
          </a:xfrm>
          <a:prstGeom prst="rect">
            <a:avLst/>
          </a:prstGeom>
          <a:solidFill>
            <a:srgbClr val="6A56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8" name="Rectangle à coins arrondis 6"/>
          <p:cNvSpPr/>
          <p:nvPr userDrawn="1"/>
        </p:nvSpPr>
        <p:spPr>
          <a:xfrm>
            <a:off x="7020272" y="5517232"/>
            <a:ext cx="2016224" cy="848937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pic>
        <p:nvPicPr>
          <p:cNvPr id="9" name="Image 4" descr="logo_CVCE_cmjn.jp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3744" y="5760684"/>
            <a:ext cx="1709281" cy="35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49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eorgia"/>
          <a:ea typeface="+mn-ea"/>
          <a:cs typeface="Georgia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eorgia"/>
          <a:ea typeface="+mn-ea"/>
          <a:cs typeface="Georgia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eorgia"/>
          <a:ea typeface="+mn-ea"/>
          <a:cs typeface="Georgia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eorgia"/>
          <a:ea typeface="+mn-ea"/>
          <a:cs typeface="Georgia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mailto:marten.during@cvce.eu" TargetMode="External"/><Relationship Id="rId5" Type="http://schemas.openxmlformats.org/officeDocument/2006/relationships/hyperlink" Target="http://martenduering.com/links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istoricalnetworkresearch.org/bibliography/%231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istoricalnetworkresearch.org/bibliography/%231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istoricalnetworkresearch.org/bibliography/%231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historicalnetworkresearch.org/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martenduering.com/links/" TargetMode="External"/><Relationship Id="rId4" Type="http://schemas.openxmlformats.org/officeDocument/2006/relationships/hyperlink" Target="http://cvcedhlab.hypotheses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vcedhlab.hypotheses.org/106" TargetMode="External"/><Relationship Id="rId3" Type="http://schemas.openxmlformats.org/officeDocument/2006/relationships/hyperlink" Target="http://programminghistorian.org/lessons/creating-network-diagrams-from-historical-sources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kindred.stanford.edu/" TargetMode="External"/><Relationship Id="rId4" Type="http://schemas.openxmlformats.org/officeDocument/2006/relationships/hyperlink" Target="https://www.dropbox.com/s/23tl1mhl9o7tom3/HNR%20und%20Semantic%20Web.pptx?dl=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istograph.eu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aw.densitydesign.org/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708920"/>
            <a:ext cx="8784976" cy="1470025"/>
          </a:xfrm>
        </p:spPr>
        <p:txBody>
          <a:bodyPr>
            <a:normAutofit/>
          </a:bodyPr>
          <a:lstStyle/>
          <a:p>
            <a:r>
              <a:rPr lang="en-US" b="1" dirty="0" smtClean="0"/>
              <a:t>Historical Network Research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97"/>
            <a:ext cx="9144000" cy="244144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576" y="4005064"/>
            <a:ext cx="6400800" cy="1752600"/>
          </a:xfrm>
        </p:spPr>
        <p:txBody>
          <a:bodyPr>
            <a:normAutofit fontScale="62500" lnSpcReduction="20000"/>
          </a:bodyPr>
          <a:lstStyle/>
          <a:p>
            <a:endParaRPr lang="en-US" dirty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Dr</a:t>
            </a:r>
            <a:r>
              <a:rPr lang="en-US" sz="2400" dirty="0" smtClean="0">
                <a:solidFill>
                  <a:schemeClr val="tx1"/>
                </a:solidFill>
              </a:rPr>
              <a:t> Marten </a:t>
            </a:r>
            <a:r>
              <a:rPr lang="en-US" sz="2400" dirty="0" err="1" smtClean="0">
                <a:solidFill>
                  <a:schemeClr val="tx1"/>
                </a:solidFill>
              </a:rPr>
              <a:t>Düring</a:t>
            </a:r>
            <a:r>
              <a:rPr lang="en-US" sz="2400" dirty="0" smtClean="0">
                <a:solidFill>
                  <a:schemeClr val="tx1"/>
                </a:solidFill>
              </a:rPr>
              <a:t>, </a:t>
            </a:r>
            <a:r>
              <a:rPr lang="en-US" sz="2400" dirty="0" smtClean="0">
                <a:solidFill>
                  <a:schemeClr val="tx1"/>
                </a:solidFill>
                <a:hlinkClick r:id="rId4"/>
              </a:rPr>
              <a:t>marten.during@</a:t>
            </a:r>
            <a:r>
              <a:rPr lang="en-US" sz="2400" dirty="0" smtClean="0">
                <a:solidFill>
                  <a:schemeClr val="tx1"/>
                </a:solidFill>
                <a:hlinkClick r:id="rId4"/>
              </a:rPr>
              <a:t>cvce.eu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CVCE DH Lab Luxembourg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3400" b="1" dirty="0" smtClean="0">
                <a:solidFill>
                  <a:schemeClr val="tx1"/>
                </a:solidFill>
              </a:rPr>
              <a:t>Slides and additional materials available at </a:t>
            </a:r>
            <a:br>
              <a:rPr lang="en-US" sz="3400" b="1" dirty="0" smtClean="0">
                <a:solidFill>
                  <a:schemeClr val="tx1"/>
                </a:solidFill>
              </a:rPr>
            </a:br>
            <a:r>
              <a:rPr lang="en-US" sz="3400" b="1" dirty="0" smtClean="0">
                <a:solidFill>
                  <a:schemeClr val="tx1"/>
                </a:solidFill>
                <a:hlinkClick r:id="rId5"/>
              </a:rPr>
              <a:t>http</a:t>
            </a:r>
            <a:r>
              <a:rPr lang="en-US" sz="3400" b="1" dirty="0">
                <a:solidFill>
                  <a:schemeClr val="tx1"/>
                </a:solidFill>
                <a:hlinkClick r:id="rId5"/>
              </a:rPr>
              <a:t>://martenduering.com/links</a:t>
            </a:r>
            <a:r>
              <a:rPr lang="en-US" sz="3400" b="1" dirty="0" smtClean="0">
                <a:solidFill>
                  <a:schemeClr val="tx1"/>
                </a:solidFill>
                <a:hlinkClick r:id="rId5"/>
              </a:rPr>
              <a:t>/</a:t>
            </a:r>
            <a:r>
              <a:rPr lang="en-US" sz="3400" b="1" dirty="0">
                <a:solidFill>
                  <a:schemeClr val="tx1"/>
                </a:solidFill>
              </a:rPr>
              <a:t> </a:t>
            </a:r>
            <a:endParaRPr lang="en-US" sz="3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04459"/>
      </p:ext>
    </p:extLst>
  </p:cSld>
  <p:clrMapOvr>
    <a:masterClrMapping/>
  </p:clrMapOvr>
  <p:transition xmlns:p14="http://schemas.microsoft.com/office/powerpoint/2010/main" advClick="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- Comparing structures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412776"/>
            <a:ext cx="6223000" cy="4064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1520" y="630932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http://</a:t>
            </a:r>
            <a:r>
              <a:rPr lang="en-US" dirty="0" err="1">
                <a:solidFill>
                  <a:srgbClr val="FFFFFF"/>
                </a:solidFill>
              </a:rPr>
              <a:t>www.robcross.org</a:t>
            </a:r>
            <a:r>
              <a:rPr lang="en-US" dirty="0">
                <a:solidFill>
                  <a:srgbClr val="FFFFFF"/>
                </a:solidFill>
              </a:rPr>
              <a:t>/images/</a:t>
            </a:r>
            <a:r>
              <a:rPr lang="en-US" dirty="0" err="1">
                <a:solidFill>
                  <a:srgbClr val="FFFFFF"/>
                </a:solidFill>
              </a:rPr>
              <a:t>ona</a:t>
            </a:r>
            <a:r>
              <a:rPr lang="en-US" dirty="0">
                <a:solidFill>
                  <a:srgbClr val="FFFFFF"/>
                </a:solidFill>
              </a:rPr>
              <a:t>/sna_chart_01.gif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5301208"/>
            <a:ext cx="3266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“a </a:t>
            </a:r>
            <a:r>
              <a:rPr lang="en-US" dirty="0"/>
              <a:t>large petroleum </a:t>
            </a:r>
            <a:r>
              <a:rPr lang="en-US" dirty="0" smtClean="0"/>
              <a:t>organization”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1331640" y="4149080"/>
            <a:ext cx="576064" cy="432048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796136" y="3284984"/>
            <a:ext cx="576064" cy="432048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185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Networks are flexible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Examples of types </a:t>
            </a:r>
            <a:r>
              <a:rPr lang="en-US" dirty="0" smtClean="0"/>
              <a:t>of ties</a:t>
            </a:r>
            <a:r>
              <a:rPr lang="en-US" dirty="0" smtClean="0"/>
              <a:t>: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“is Facebook friend of”</a:t>
            </a:r>
          </a:p>
          <a:p>
            <a:r>
              <a:rPr lang="en-US" dirty="0" smtClean="0"/>
              <a:t>“has stocks from”</a:t>
            </a:r>
          </a:p>
          <a:p>
            <a:r>
              <a:rPr lang="en-US" dirty="0" smtClean="0"/>
              <a:t>“talks to”</a:t>
            </a:r>
          </a:p>
          <a:p>
            <a:r>
              <a:rPr lang="en-US" dirty="0" smtClean="0"/>
              <a:t>“is party member together with”</a:t>
            </a:r>
          </a:p>
          <a:p>
            <a:r>
              <a:rPr lang="en-US" dirty="0" smtClean="0"/>
              <a:t>“lives in the vicinity of”</a:t>
            </a:r>
          </a:p>
          <a:p>
            <a:r>
              <a:rPr lang="en-US" dirty="0" smtClean="0"/>
              <a:t>“lends money to”</a:t>
            </a:r>
          </a:p>
          <a:p>
            <a:r>
              <a:rPr lang="en-US" dirty="0" smtClean="0"/>
              <a:t>“helps with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….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5870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err="1" smtClean="0"/>
              <a:t>Added</a:t>
            </a:r>
            <a:r>
              <a:rPr lang="fr-FR" dirty="0" smtClean="0"/>
              <a:t> value for </a:t>
            </a:r>
            <a:r>
              <a:rPr lang="fr-FR" dirty="0" err="1" smtClean="0"/>
              <a:t>sociologists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i="1" dirty="0" smtClean="0"/>
              <a:t>„[T]he </a:t>
            </a:r>
            <a:r>
              <a:rPr lang="en-US" i="1" dirty="0"/>
              <a:t>survey is a sociological </a:t>
            </a:r>
            <a:r>
              <a:rPr lang="en-US" i="1" dirty="0" err="1"/>
              <a:t>meatgrinder</a:t>
            </a:r>
            <a:r>
              <a:rPr lang="en-US" i="1" dirty="0"/>
              <a:t>, tearing the individual from his </a:t>
            </a:r>
            <a:r>
              <a:rPr lang="en-US" b="1" i="1" dirty="0"/>
              <a:t>social context</a:t>
            </a:r>
            <a:r>
              <a:rPr lang="en-US" i="1" dirty="0"/>
              <a:t> and guaranteeing that nobody in the study </a:t>
            </a:r>
            <a:r>
              <a:rPr lang="en-US" b="1" i="1" dirty="0"/>
              <a:t>interacts</a:t>
            </a:r>
            <a:r>
              <a:rPr lang="en-US" i="1" dirty="0"/>
              <a:t> with anyone else in it. It is a little like a biologist putting his experimental animals through a hamburger machine and looking at every hundredth cell through a microscope; anatomy and physiology get lost, structure and function disappear, and one is left with cell biology.“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179512" y="6300028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Freeman 2004 – The Development of Social Network Analysis, p. 13.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5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Social Network </a:t>
            </a:r>
            <a:r>
              <a:rPr lang="fr-FR" dirty="0" err="1" smtClean="0"/>
              <a:t>Analysis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err="1" smtClean="0"/>
              <a:t>Typically</a:t>
            </a:r>
            <a:r>
              <a:rPr lang="fr-FR" dirty="0" smtClean="0"/>
              <a:t>,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smtClean="0"/>
              <a:t>of interaction and exchange </a:t>
            </a:r>
            <a:r>
              <a:rPr lang="fr-FR" dirty="0" err="1" smtClean="0"/>
              <a:t>processes</a:t>
            </a:r>
            <a:r>
              <a:rPr lang="fr-FR" dirty="0" smtClean="0"/>
              <a:t> in groups of social </a:t>
            </a:r>
            <a:r>
              <a:rPr lang="fr-FR" dirty="0" err="1" smtClean="0"/>
              <a:t>actors</a:t>
            </a:r>
            <a:r>
              <a:rPr lang="fr-FR" dirty="0" smtClean="0"/>
              <a:t> </a:t>
            </a:r>
            <a:r>
              <a:rPr lang="fr-FR" dirty="0" err="1" smtClean="0"/>
              <a:t>based</a:t>
            </a:r>
            <a:r>
              <a:rPr lang="fr-FR" dirty="0" smtClean="0"/>
              <a:t> on the </a:t>
            </a:r>
            <a:r>
              <a:rPr lang="fr-FR" dirty="0" err="1" smtClean="0"/>
              <a:t>premise</a:t>
            </a:r>
            <a:r>
              <a:rPr lang="fr-FR" dirty="0" smtClean="0"/>
              <a:t>, </a:t>
            </a:r>
            <a:r>
              <a:rPr lang="fr-FR" dirty="0" err="1" smtClean="0"/>
              <a:t>that</a:t>
            </a:r>
            <a:r>
              <a:rPr lang="fr-FR" dirty="0" smtClean="0"/>
              <a:t> relations </a:t>
            </a:r>
            <a:r>
              <a:rPr lang="fr-FR" dirty="0" err="1" smtClean="0"/>
              <a:t>between</a:t>
            </a:r>
            <a:r>
              <a:rPr lang="fr-FR" dirty="0" smtClean="0"/>
              <a:t> </a:t>
            </a:r>
            <a:r>
              <a:rPr lang="fr-FR" dirty="0" err="1" smtClean="0"/>
              <a:t>them</a:t>
            </a:r>
            <a:r>
              <a:rPr lang="fr-FR" dirty="0" smtClean="0"/>
              <a:t> are of </a:t>
            </a:r>
            <a:r>
              <a:rPr lang="fr-FR" dirty="0" err="1" smtClean="0"/>
              <a:t>epistemic</a:t>
            </a:r>
            <a:r>
              <a:rPr lang="fr-FR" dirty="0" smtClean="0"/>
              <a:t> value</a:t>
            </a:r>
          </a:p>
          <a:p>
            <a:endParaRPr lang="fr-FR" dirty="0" smtClean="0"/>
          </a:p>
          <a:p>
            <a:r>
              <a:rPr lang="fr-FR" dirty="0" smtClean="0"/>
              <a:t>Collection, visualisation and computation of </a:t>
            </a:r>
            <a:r>
              <a:rPr lang="fr-FR" dirty="0" smtClean="0"/>
              <a:t>data</a:t>
            </a:r>
          </a:p>
          <a:p>
            <a:endParaRPr lang="fr-FR" dirty="0" smtClean="0"/>
          </a:p>
          <a:p>
            <a:r>
              <a:rPr lang="fr-FR" dirty="0" err="1" smtClean="0"/>
              <a:t>Theory</a:t>
            </a:r>
            <a:r>
              <a:rPr lang="fr-FR" dirty="0" smtClean="0"/>
              <a:t> + </a:t>
            </a:r>
            <a:r>
              <a:rPr lang="fr-FR" dirty="0" err="1" smtClean="0"/>
              <a:t>method</a:t>
            </a:r>
            <a:endParaRPr lang="fr-FR" dirty="0" smtClean="0"/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25362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marL="514350" indent="-514350"/>
            <a:r>
              <a:rPr lang="en-US" dirty="0"/>
              <a:t>2</a:t>
            </a:r>
            <a:r>
              <a:rPr lang="en-US" dirty="0" smtClean="0"/>
              <a:t>. SNA and history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474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Network </a:t>
            </a:r>
            <a:r>
              <a:rPr lang="fr-FR" dirty="0" err="1" smtClean="0"/>
              <a:t>Analysis</a:t>
            </a:r>
            <a:r>
              <a:rPr lang="fr-FR" dirty="0" smtClean="0"/>
              <a:t> and </a:t>
            </a:r>
            <a:r>
              <a:rPr lang="fr-FR" dirty="0" err="1" smtClean="0"/>
              <a:t>History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727" t="1542" r="-727" b="86178"/>
          <a:stretch/>
        </p:blipFill>
        <p:spPr>
          <a:xfrm>
            <a:off x="1330866" y="1844824"/>
            <a:ext cx="5070239" cy="93610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589" y="2487435"/>
            <a:ext cx="2933371" cy="367786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30867" y="141277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</a:rPr>
              <a:t>« </a:t>
            </a:r>
            <a:r>
              <a:rPr lang="fr-FR" b="1" dirty="0" err="1" smtClean="0">
                <a:solidFill>
                  <a:srgbClr val="000000"/>
                </a:solidFill>
              </a:rPr>
              <a:t>Netzwerk</a:t>
            </a:r>
            <a:r>
              <a:rPr lang="fr-FR" b="1" dirty="0" smtClean="0">
                <a:solidFill>
                  <a:srgbClr val="000000"/>
                </a:solidFill>
              </a:rPr>
              <a:t> »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480884" y="134076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000000"/>
                </a:solidFill>
              </a:rPr>
              <a:t>« </a:t>
            </a:r>
            <a:r>
              <a:rPr lang="fr-FR" b="1" dirty="0" err="1" smtClean="0">
                <a:solidFill>
                  <a:srgbClr val="000000"/>
                </a:solidFill>
              </a:rPr>
              <a:t>Netzwerkanalyse</a:t>
            </a:r>
            <a:r>
              <a:rPr lang="fr-FR" b="1" dirty="0" smtClean="0">
                <a:solidFill>
                  <a:srgbClr val="000000"/>
                </a:solidFill>
              </a:rPr>
              <a:t> »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0" y="6418247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HSOZKULT, 26.11.2014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/>
          <a:srcRect b="85978"/>
          <a:stretch/>
        </p:blipFill>
        <p:spPr>
          <a:xfrm>
            <a:off x="5292079" y="1772816"/>
            <a:ext cx="5616632" cy="93610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4088" y="2492896"/>
            <a:ext cx="3051556" cy="354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/>
              <a:t>Social </a:t>
            </a:r>
            <a:r>
              <a:rPr lang="fr-FR" dirty="0" err="1" smtClean="0"/>
              <a:t>ties</a:t>
            </a:r>
            <a:r>
              <a:rPr lang="fr-FR" dirty="0" smtClean="0"/>
              <a:t> and </a:t>
            </a:r>
            <a:r>
              <a:rPr lang="fr-FR" dirty="0" err="1" smtClean="0"/>
              <a:t>history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Network</a:t>
            </a:r>
            <a:r>
              <a:rPr lang="fr-FR" dirty="0" smtClean="0"/>
              <a:t>-</a:t>
            </a:r>
            <a:r>
              <a:rPr lang="fr-FR" dirty="0" err="1" smtClean="0"/>
              <a:t>like</a:t>
            </a:r>
            <a:r>
              <a:rPr lang="fr-FR" dirty="0" smtClean="0"/>
              <a:t> </a:t>
            </a:r>
            <a:r>
              <a:rPr lang="fr-FR" dirty="0" err="1" smtClean="0"/>
              <a:t>metaphors</a:t>
            </a:r>
            <a:r>
              <a:rPr lang="fr-FR" dirty="0" smtClean="0"/>
              <a:t> (web, strings, </a:t>
            </a:r>
            <a:r>
              <a:rPr lang="fr-FR" dirty="0" err="1" smtClean="0"/>
              <a:t>tied</a:t>
            </a:r>
            <a:r>
              <a:rPr lang="fr-FR" dirty="0" smtClean="0"/>
              <a:t> up…)</a:t>
            </a:r>
          </a:p>
          <a:p>
            <a:r>
              <a:rPr lang="fr-FR" dirty="0"/>
              <a:t>« </a:t>
            </a:r>
            <a:r>
              <a:rPr lang="fr-FR" dirty="0" smtClean="0"/>
              <a:t>Structure</a:t>
            </a:r>
            <a:r>
              <a:rPr lang="fr-FR" dirty="0"/>
              <a:t> »</a:t>
            </a:r>
          </a:p>
          <a:p>
            <a:r>
              <a:rPr lang="fr-FR" dirty="0" err="1" smtClean="0"/>
              <a:t>Prosopographies</a:t>
            </a:r>
            <a:endParaRPr lang="fr-FR" dirty="0"/>
          </a:p>
          <a:p>
            <a:r>
              <a:rPr lang="fr-FR" dirty="0" smtClean="0"/>
              <a:t>Group biographies</a:t>
            </a:r>
            <a:endParaRPr lang="fr-FR" dirty="0"/>
          </a:p>
          <a:p>
            <a:r>
              <a:rPr lang="fr-FR" dirty="0" err="1" smtClean="0"/>
              <a:t>Kinship</a:t>
            </a:r>
            <a:r>
              <a:rPr lang="fr-FR" dirty="0" smtClean="0"/>
              <a:t>, </a:t>
            </a:r>
            <a:r>
              <a:rPr lang="fr-FR" dirty="0" err="1" smtClean="0"/>
              <a:t>Genealogy</a:t>
            </a:r>
            <a:endParaRPr lang="fr-FR" dirty="0"/>
          </a:p>
          <a:p>
            <a:r>
              <a:rPr lang="fr-FR" dirty="0" err="1" smtClean="0"/>
              <a:t>Economic</a:t>
            </a:r>
            <a:r>
              <a:rPr lang="fr-FR" dirty="0" smtClean="0"/>
              <a:t> and </a:t>
            </a:r>
            <a:r>
              <a:rPr lang="fr-FR" dirty="0" err="1" smtClean="0"/>
              <a:t>academic</a:t>
            </a:r>
            <a:r>
              <a:rPr lang="fr-FR" dirty="0" smtClean="0"/>
              <a:t> exchange</a:t>
            </a:r>
          </a:p>
          <a:p>
            <a:r>
              <a:rPr lang="fr-FR" dirty="0" smtClean="0"/>
              <a:t>…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953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smtClean="0"/>
              <a:t>Usages of « network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Calibri" pitchFamily="34" charset="0"/>
              <a:buAutoNum type="arabicPeriod"/>
            </a:pPr>
            <a:r>
              <a:rPr lang="de-DE" dirty="0"/>
              <a:t>Buzz-</a:t>
            </a:r>
            <a:r>
              <a:rPr lang="de-DE" dirty="0" err="1" smtClean="0"/>
              <a:t>word</a:t>
            </a:r>
            <a:endParaRPr lang="de-DE" dirty="0" smtClean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de-DE" dirty="0" err="1" smtClean="0"/>
              <a:t>Metaphor</a:t>
            </a:r>
            <a:endParaRPr lang="de-DE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de-DE" dirty="0" err="1" smtClean="0"/>
              <a:t>Self-description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historical</a:t>
            </a:r>
            <a:r>
              <a:rPr lang="de-DE" dirty="0" smtClean="0"/>
              <a:t> </a:t>
            </a:r>
            <a:r>
              <a:rPr lang="de-DE" dirty="0" err="1" smtClean="0"/>
              <a:t>agents</a:t>
            </a:r>
            <a:endParaRPr lang="de-DE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de-DE" dirty="0" err="1" smtClean="0"/>
              <a:t>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research</a:t>
            </a:r>
            <a:r>
              <a:rPr lang="de-DE" dirty="0" smtClean="0"/>
              <a:t> </a:t>
            </a:r>
            <a:r>
              <a:rPr lang="de-DE" dirty="0" err="1" smtClean="0"/>
              <a:t>object</a:t>
            </a:r>
            <a:endParaRPr lang="de-DE" dirty="0"/>
          </a:p>
          <a:p>
            <a:pPr marL="514350" indent="-514350">
              <a:buFont typeface="Calibri" pitchFamily="34" charset="0"/>
              <a:buAutoNum type="arabicPeriod"/>
            </a:pPr>
            <a:r>
              <a:rPr lang="de-DE" dirty="0" err="1" smtClean="0"/>
              <a:t>Social</a:t>
            </a:r>
            <a:r>
              <a:rPr lang="de-DE" dirty="0" smtClean="0"/>
              <a:t> Network Analysis </a:t>
            </a:r>
            <a:r>
              <a:rPr lang="de-DE" dirty="0" err="1" smtClean="0"/>
              <a:t>theories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methods</a:t>
            </a:r>
            <a:r>
              <a:rPr lang="de-DE" dirty="0" smtClean="0"/>
              <a:t>, Graph </a:t>
            </a:r>
            <a:r>
              <a:rPr lang="de-DE" dirty="0" err="1" smtClean="0"/>
              <a:t>theory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Network Science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91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err="1" smtClean="0"/>
              <a:t>Historical</a:t>
            </a:r>
            <a:r>
              <a:rPr lang="fr-FR" dirty="0" smtClean="0"/>
              <a:t> Network </a:t>
            </a:r>
            <a:r>
              <a:rPr lang="fr-FR" dirty="0" err="1" smtClean="0"/>
              <a:t>Research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sz="2800" dirty="0" err="1" smtClean="0"/>
              <a:t>Historical</a:t>
            </a:r>
            <a:r>
              <a:rPr lang="fr-FR" sz="2800" dirty="0" smtClean="0"/>
              <a:t> </a:t>
            </a:r>
            <a:r>
              <a:rPr lang="fr-FR" sz="2800" dirty="0" err="1" smtClean="0"/>
              <a:t>Method</a:t>
            </a:r>
            <a:r>
              <a:rPr lang="fr-FR" sz="2800" dirty="0" smtClean="0"/>
              <a:t> + Social Network </a:t>
            </a:r>
            <a:r>
              <a:rPr lang="fr-FR" sz="2800" dirty="0" err="1" smtClean="0"/>
              <a:t>Analysis</a:t>
            </a:r>
            <a:endParaRPr lang="fr-FR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107504" y="4869160"/>
            <a:ext cx="8568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00"/>
                </a:solidFill>
              </a:rPr>
              <a:t>Pioneers</a:t>
            </a:r>
            <a:r>
              <a:rPr lang="fr-FR" dirty="0" smtClean="0">
                <a:solidFill>
                  <a:srgbClr val="000000"/>
                </a:solidFill>
              </a:rPr>
              <a:t>: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Robert Gould, Claire Lemercier, Charles </a:t>
            </a:r>
            <a:r>
              <a:rPr lang="fr-FR" dirty="0" err="1" smtClean="0">
                <a:solidFill>
                  <a:srgbClr val="000000"/>
                </a:solidFill>
              </a:rPr>
              <a:t>Wetherell</a:t>
            </a:r>
            <a:r>
              <a:rPr lang="fr-FR" dirty="0" smtClean="0">
                <a:solidFill>
                  <a:srgbClr val="000000"/>
                </a:solidFill>
              </a:rPr>
              <a:t> &amp; Barry </a:t>
            </a:r>
            <a:r>
              <a:rPr lang="fr-FR" dirty="0" err="1" smtClean="0">
                <a:solidFill>
                  <a:srgbClr val="000000"/>
                </a:solidFill>
              </a:rPr>
              <a:t>Wellman</a:t>
            </a:r>
            <a:r>
              <a:rPr lang="fr-FR" dirty="0" smtClean="0">
                <a:solidFill>
                  <a:srgbClr val="000000"/>
                </a:solidFill>
              </a:rPr>
              <a:t>, Wolfgang Reinhardt, </a:t>
            </a:r>
            <a:br>
              <a:rPr lang="fr-FR" dirty="0" smtClean="0">
                <a:solidFill>
                  <a:srgbClr val="000000"/>
                </a:solidFill>
              </a:rPr>
            </a:br>
            <a:r>
              <a:rPr lang="fr-FR" dirty="0" smtClean="0">
                <a:solidFill>
                  <a:srgbClr val="000000"/>
                </a:solidFill>
              </a:rPr>
              <a:t>John </a:t>
            </a:r>
            <a:r>
              <a:rPr lang="fr-FR" dirty="0" err="1" smtClean="0">
                <a:solidFill>
                  <a:srgbClr val="000000"/>
                </a:solidFill>
              </a:rPr>
              <a:t>Padget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&amp; Christopher </a:t>
            </a:r>
            <a:r>
              <a:rPr lang="fr-FR" dirty="0" err="1" smtClean="0">
                <a:solidFill>
                  <a:srgbClr val="000000"/>
                </a:solidFill>
              </a:rPr>
              <a:t>Ansell</a:t>
            </a:r>
            <a:r>
              <a:rPr lang="fr-FR" dirty="0" smtClean="0">
                <a:solidFill>
                  <a:srgbClr val="000000"/>
                </a:solidFill>
              </a:rPr>
              <a:t>, Peter </a:t>
            </a:r>
            <a:r>
              <a:rPr lang="fr-FR" dirty="0" err="1" smtClean="0">
                <a:solidFill>
                  <a:srgbClr val="000000"/>
                </a:solidFill>
              </a:rPr>
              <a:t>Bearman</a:t>
            </a:r>
            <a:r>
              <a:rPr lang="fr-FR" dirty="0" smtClean="0">
                <a:solidFill>
                  <a:srgbClr val="000000"/>
                </a:solidFill>
              </a:rPr>
              <a:t>, Katherine </a:t>
            </a:r>
            <a:r>
              <a:rPr lang="fr-FR" dirty="0" err="1" smtClean="0">
                <a:solidFill>
                  <a:srgbClr val="000000"/>
                </a:solidFill>
              </a:rPr>
              <a:t>Stovel</a:t>
            </a:r>
            <a:r>
              <a:rPr lang="fr-FR" dirty="0" smtClean="0">
                <a:solidFill>
                  <a:srgbClr val="000000"/>
                </a:solidFill>
              </a:rPr>
              <a:t>…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17588" y="6207704"/>
            <a:ext cx="8830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Lemercier, </a:t>
            </a:r>
            <a:r>
              <a:rPr lang="fr-FR" dirty="0" err="1" smtClean="0">
                <a:solidFill>
                  <a:srgbClr val="FFFFFF"/>
                </a:solidFill>
              </a:rPr>
              <a:t>Reitmayer</a:t>
            </a:r>
            <a:r>
              <a:rPr lang="fr-FR" dirty="0" smtClean="0">
                <a:solidFill>
                  <a:srgbClr val="FFFFFF"/>
                </a:solidFill>
              </a:rPr>
              <a:t>/Marx, Neurath/</a:t>
            </a:r>
            <a:r>
              <a:rPr lang="fr-FR" dirty="0" err="1" smtClean="0">
                <a:solidFill>
                  <a:srgbClr val="FFFFFF"/>
                </a:solidFill>
              </a:rPr>
              <a:t>Krempel</a:t>
            </a:r>
            <a:r>
              <a:rPr lang="fr-FR" dirty="0" smtClean="0">
                <a:solidFill>
                  <a:srgbClr val="FFFFFF"/>
                </a:solidFill>
              </a:rPr>
              <a:t>, </a:t>
            </a:r>
            <a:r>
              <a:rPr lang="fr-FR" dirty="0" err="1" smtClean="0">
                <a:solidFill>
                  <a:srgbClr val="FFFFFF"/>
                </a:solidFill>
              </a:rPr>
              <a:t>Gorißen</a:t>
            </a:r>
            <a:r>
              <a:rPr lang="fr-FR" dirty="0" smtClean="0">
                <a:solidFill>
                  <a:srgbClr val="FFFFFF"/>
                </a:solidFill>
              </a:rPr>
              <a:t>, Boyer, </a:t>
            </a:r>
            <a:r>
              <a:rPr lang="fr-FR" dirty="0" err="1" smtClean="0">
                <a:solidFill>
                  <a:srgbClr val="FFFFFF"/>
                </a:solidFill>
              </a:rPr>
              <a:t>Düring</a:t>
            </a:r>
            <a:r>
              <a:rPr lang="fr-FR" dirty="0" smtClean="0">
                <a:solidFill>
                  <a:srgbClr val="FFFFFF"/>
                </a:solidFill>
              </a:rPr>
              <a:t>/v. </a:t>
            </a:r>
            <a:r>
              <a:rPr lang="fr-FR" dirty="0" err="1" smtClean="0">
                <a:solidFill>
                  <a:srgbClr val="FFFFFF"/>
                </a:solidFill>
              </a:rPr>
              <a:t>Keyserlingk</a:t>
            </a:r>
            <a:r>
              <a:rPr lang="fr-FR" dirty="0" smtClean="0">
                <a:solidFill>
                  <a:srgbClr val="FFFFFF"/>
                </a:solidFill>
              </a:rPr>
              <a:t> [2015]</a:t>
            </a:r>
          </a:p>
          <a:p>
            <a:r>
              <a:rPr lang="fr-FR" dirty="0">
                <a:solidFill>
                  <a:srgbClr val="FFFFFF"/>
                </a:solidFill>
                <a:hlinkClick r:id="rId2"/>
              </a:rPr>
              <a:t>http://historicalnetworkresearch.org/bibliography/#</a:t>
            </a:r>
            <a:r>
              <a:rPr lang="fr-FR" dirty="0" smtClean="0">
                <a:solidFill>
                  <a:srgbClr val="FFFFFF"/>
                </a:solidFill>
                <a:hlinkClick r:id="rId2"/>
              </a:rPr>
              <a:t>1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34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err="1"/>
              <a:t>Historical</a:t>
            </a:r>
            <a:r>
              <a:rPr lang="fr-FR" dirty="0"/>
              <a:t> Network </a:t>
            </a:r>
            <a:r>
              <a:rPr lang="fr-FR" dirty="0" err="1" smtClean="0"/>
              <a:t>Research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Network </a:t>
            </a:r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 </a:t>
            </a:r>
            <a:r>
              <a:rPr lang="fr-FR" dirty="0" err="1" smtClean="0"/>
              <a:t>tool</a:t>
            </a:r>
            <a:r>
              <a:rPr lang="fr-FR" dirty="0" smtClean="0"/>
              <a:t>.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Not </a:t>
            </a:r>
            <a:r>
              <a:rPr lang="fr-FR" dirty="0" smtClean="0"/>
              <a:t>an end in </a:t>
            </a:r>
            <a:r>
              <a:rPr lang="fr-FR" dirty="0" err="1" smtClean="0"/>
              <a:t>itself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8" name="ZoneTexte 3"/>
          <p:cNvSpPr txBox="1"/>
          <p:nvPr/>
        </p:nvSpPr>
        <p:spPr>
          <a:xfrm>
            <a:off x="107504" y="4869160"/>
            <a:ext cx="8568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00"/>
                </a:solidFill>
              </a:rPr>
              <a:t>Pioneers</a:t>
            </a:r>
            <a:r>
              <a:rPr lang="fr-FR" dirty="0" smtClean="0">
                <a:solidFill>
                  <a:srgbClr val="000000"/>
                </a:solidFill>
              </a:rPr>
              <a:t>: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Robert Gould, Claire Lemercier, Charles </a:t>
            </a:r>
            <a:r>
              <a:rPr lang="fr-FR" dirty="0" err="1" smtClean="0">
                <a:solidFill>
                  <a:srgbClr val="000000"/>
                </a:solidFill>
              </a:rPr>
              <a:t>Wetherell</a:t>
            </a:r>
            <a:r>
              <a:rPr lang="fr-FR" dirty="0" smtClean="0">
                <a:solidFill>
                  <a:srgbClr val="000000"/>
                </a:solidFill>
              </a:rPr>
              <a:t> &amp; Barry </a:t>
            </a:r>
            <a:r>
              <a:rPr lang="fr-FR" dirty="0" err="1" smtClean="0">
                <a:solidFill>
                  <a:srgbClr val="000000"/>
                </a:solidFill>
              </a:rPr>
              <a:t>Wellman</a:t>
            </a:r>
            <a:r>
              <a:rPr lang="fr-FR" dirty="0" smtClean="0">
                <a:solidFill>
                  <a:srgbClr val="000000"/>
                </a:solidFill>
              </a:rPr>
              <a:t>, Wolfgang Reinhardt, </a:t>
            </a:r>
            <a:br>
              <a:rPr lang="fr-FR" dirty="0" smtClean="0">
                <a:solidFill>
                  <a:srgbClr val="000000"/>
                </a:solidFill>
              </a:rPr>
            </a:br>
            <a:r>
              <a:rPr lang="fr-FR" dirty="0" smtClean="0">
                <a:solidFill>
                  <a:srgbClr val="000000"/>
                </a:solidFill>
              </a:rPr>
              <a:t>John </a:t>
            </a:r>
            <a:r>
              <a:rPr lang="fr-FR" dirty="0" err="1" smtClean="0">
                <a:solidFill>
                  <a:srgbClr val="000000"/>
                </a:solidFill>
              </a:rPr>
              <a:t>Padget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&amp; Christopher </a:t>
            </a:r>
            <a:r>
              <a:rPr lang="fr-FR" dirty="0" err="1" smtClean="0">
                <a:solidFill>
                  <a:srgbClr val="000000"/>
                </a:solidFill>
              </a:rPr>
              <a:t>Ansell</a:t>
            </a:r>
            <a:r>
              <a:rPr lang="fr-FR" dirty="0" smtClean="0">
                <a:solidFill>
                  <a:srgbClr val="000000"/>
                </a:solidFill>
              </a:rPr>
              <a:t>, Peter </a:t>
            </a:r>
            <a:r>
              <a:rPr lang="fr-FR" dirty="0" err="1" smtClean="0">
                <a:solidFill>
                  <a:srgbClr val="000000"/>
                </a:solidFill>
              </a:rPr>
              <a:t>Bearman</a:t>
            </a:r>
            <a:r>
              <a:rPr lang="fr-FR" dirty="0" smtClean="0">
                <a:solidFill>
                  <a:srgbClr val="000000"/>
                </a:solidFill>
              </a:rPr>
              <a:t>, Katherine </a:t>
            </a:r>
            <a:r>
              <a:rPr lang="fr-FR" dirty="0" err="1" smtClean="0">
                <a:solidFill>
                  <a:srgbClr val="000000"/>
                </a:solidFill>
              </a:rPr>
              <a:t>Stovel</a:t>
            </a:r>
            <a:r>
              <a:rPr lang="fr-FR" dirty="0" smtClean="0">
                <a:solidFill>
                  <a:srgbClr val="000000"/>
                </a:solidFill>
              </a:rPr>
              <a:t>…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9" name="ZoneTexte 4"/>
          <p:cNvSpPr txBox="1"/>
          <p:nvPr/>
        </p:nvSpPr>
        <p:spPr>
          <a:xfrm>
            <a:off x="117588" y="6207704"/>
            <a:ext cx="8830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Lemercier, </a:t>
            </a:r>
            <a:r>
              <a:rPr lang="fr-FR" dirty="0" err="1" smtClean="0">
                <a:solidFill>
                  <a:srgbClr val="FFFFFF"/>
                </a:solidFill>
              </a:rPr>
              <a:t>Reitmayer</a:t>
            </a:r>
            <a:r>
              <a:rPr lang="fr-FR" dirty="0" smtClean="0">
                <a:solidFill>
                  <a:srgbClr val="FFFFFF"/>
                </a:solidFill>
              </a:rPr>
              <a:t>/Marx, Neurath/</a:t>
            </a:r>
            <a:r>
              <a:rPr lang="fr-FR" dirty="0" err="1" smtClean="0">
                <a:solidFill>
                  <a:srgbClr val="FFFFFF"/>
                </a:solidFill>
              </a:rPr>
              <a:t>Krempel</a:t>
            </a:r>
            <a:r>
              <a:rPr lang="fr-FR" dirty="0" smtClean="0">
                <a:solidFill>
                  <a:srgbClr val="FFFFFF"/>
                </a:solidFill>
              </a:rPr>
              <a:t>, </a:t>
            </a:r>
            <a:r>
              <a:rPr lang="fr-FR" dirty="0" err="1" smtClean="0">
                <a:solidFill>
                  <a:srgbClr val="FFFFFF"/>
                </a:solidFill>
              </a:rPr>
              <a:t>Gorißen</a:t>
            </a:r>
            <a:r>
              <a:rPr lang="fr-FR" dirty="0" smtClean="0">
                <a:solidFill>
                  <a:srgbClr val="FFFFFF"/>
                </a:solidFill>
              </a:rPr>
              <a:t>, Boyer, </a:t>
            </a:r>
            <a:r>
              <a:rPr lang="fr-FR" dirty="0" err="1" smtClean="0">
                <a:solidFill>
                  <a:srgbClr val="FFFFFF"/>
                </a:solidFill>
              </a:rPr>
              <a:t>Düring</a:t>
            </a:r>
            <a:r>
              <a:rPr lang="fr-FR" dirty="0" smtClean="0">
                <a:solidFill>
                  <a:srgbClr val="FFFFFF"/>
                </a:solidFill>
              </a:rPr>
              <a:t>/v. </a:t>
            </a:r>
            <a:r>
              <a:rPr lang="fr-FR" dirty="0" err="1" smtClean="0">
                <a:solidFill>
                  <a:srgbClr val="FFFFFF"/>
                </a:solidFill>
              </a:rPr>
              <a:t>Keyserlingk</a:t>
            </a:r>
            <a:r>
              <a:rPr lang="fr-FR" dirty="0" smtClean="0">
                <a:solidFill>
                  <a:srgbClr val="FFFFFF"/>
                </a:solidFill>
              </a:rPr>
              <a:t> [2015]</a:t>
            </a:r>
          </a:p>
          <a:p>
            <a:r>
              <a:rPr lang="fr-FR" dirty="0">
                <a:solidFill>
                  <a:srgbClr val="FFFFFF"/>
                </a:solidFill>
                <a:hlinkClick r:id="rId2"/>
              </a:rPr>
              <a:t>http://historicalnetworkresearch.org/bibliography/#</a:t>
            </a:r>
            <a:r>
              <a:rPr lang="fr-FR" dirty="0" smtClean="0">
                <a:solidFill>
                  <a:srgbClr val="FFFFFF"/>
                </a:solidFill>
                <a:hlinkClick r:id="rId2"/>
              </a:rPr>
              <a:t>1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67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What is SNA?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SNA </a:t>
            </a:r>
            <a:r>
              <a:rPr lang="en-US" dirty="0"/>
              <a:t>and </a:t>
            </a:r>
            <a:r>
              <a:rPr lang="en-US" dirty="0" smtClean="0"/>
              <a:t>history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Approaches in </a:t>
            </a:r>
            <a:r>
              <a:rPr lang="en-US" dirty="0"/>
              <a:t>historical </a:t>
            </a:r>
            <a:r>
              <a:rPr lang="en-US" dirty="0" smtClean="0"/>
              <a:t>research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Should I do network analysis?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Useful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First thoughts on </a:t>
            </a:r>
            <a:r>
              <a:rPr lang="en-US" dirty="0"/>
              <a:t>project </a:t>
            </a:r>
            <a:r>
              <a:rPr lang="en-US" dirty="0" smtClean="0"/>
              <a:t>outlines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625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err="1"/>
              <a:t>Historical</a:t>
            </a:r>
            <a:r>
              <a:rPr lang="fr-FR" dirty="0"/>
              <a:t> Network </a:t>
            </a:r>
            <a:r>
              <a:rPr lang="fr-FR" dirty="0" err="1" smtClean="0"/>
              <a:t>Research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 smtClean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err="1" smtClean="0"/>
              <a:t>Research</a:t>
            </a:r>
            <a:r>
              <a:rPr lang="fr-FR" dirty="0" smtClean="0"/>
              <a:t> question and data </a:t>
            </a:r>
            <a:r>
              <a:rPr lang="fr-FR" dirty="0" err="1" smtClean="0"/>
              <a:t>models</a:t>
            </a:r>
            <a:r>
              <a:rPr lang="fr-FR" dirty="0" smtClean="0"/>
              <a:t> are </a:t>
            </a:r>
            <a:r>
              <a:rPr lang="fr-FR" dirty="0" err="1" smtClean="0"/>
              <a:t>intertwined</a:t>
            </a:r>
            <a:r>
              <a:rPr lang="fr-FR" dirty="0" smtClean="0"/>
              <a:t>.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6" name="ZoneTexte 3"/>
          <p:cNvSpPr txBox="1"/>
          <p:nvPr/>
        </p:nvSpPr>
        <p:spPr>
          <a:xfrm>
            <a:off x="107504" y="4869160"/>
            <a:ext cx="8568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>
                <a:solidFill>
                  <a:srgbClr val="000000"/>
                </a:solidFill>
              </a:rPr>
              <a:t>Pioneers</a:t>
            </a:r>
            <a:r>
              <a:rPr lang="fr-FR" dirty="0" smtClean="0">
                <a:solidFill>
                  <a:srgbClr val="000000"/>
                </a:solidFill>
              </a:rPr>
              <a:t>:</a:t>
            </a:r>
          </a:p>
          <a:p>
            <a:r>
              <a:rPr lang="fr-FR" dirty="0" smtClean="0">
                <a:solidFill>
                  <a:srgbClr val="000000"/>
                </a:solidFill>
              </a:rPr>
              <a:t>Robert Gould, Claire Lemercier, Charles </a:t>
            </a:r>
            <a:r>
              <a:rPr lang="fr-FR" dirty="0" err="1" smtClean="0">
                <a:solidFill>
                  <a:srgbClr val="000000"/>
                </a:solidFill>
              </a:rPr>
              <a:t>Wetherell</a:t>
            </a:r>
            <a:r>
              <a:rPr lang="fr-FR" dirty="0" smtClean="0">
                <a:solidFill>
                  <a:srgbClr val="000000"/>
                </a:solidFill>
              </a:rPr>
              <a:t> &amp; Barry </a:t>
            </a:r>
            <a:r>
              <a:rPr lang="fr-FR" dirty="0" err="1" smtClean="0">
                <a:solidFill>
                  <a:srgbClr val="000000"/>
                </a:solidFill>
              </a:rPr>
              <a:t>Wellman</a:t>
            </a:r>
            <a:r>
              <a:rPr lang="fr-FR" dirty="0" smtClean="0">
                <a:solidFill>
                  <a:srgbClr val="000000"/>
                </a:solidFill>
              </a:rPr>
              <a:t>, Wolfgang Reinhardt, </a:t>
            </a:r>
            <a:br>
              <a:rPr lang="fr-FR" dirty="0" smtClean="0">
                <a:solidFill>
                  <a:srgbClr val="000000"/>
                </a:solidFill>
              </a:rPr>
            </a:br>
            <a:r>
              <a:rPr lang="fr-FR" dirty="0" smtClean="0">
                <a:solidFill>
                  <a:srgbClr val="000000"/>
                </a:solidFill>
              </a:rPr>
              <a:t>John </a:t>
            </a:r>
            <a:r>
              <a:rPr lang="fr-FR" dirty="0" err="1" smtClean="0">
                <a:solidFill>
                  <a:srgbClr val="000000"/>
                </a:solidFill>
              </a:rPr>
              <a:t>Padget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&amp; Christopher </a:t>
            </a:r>
            <a:r>
              <a:rPr lang="fr-FR" dirty="0" err="1" smtClean="0">
                <a:solidFill>
                  <a:srgbClr val="000000"/>
                </a:solidFill>
              </a:rPr>
              <a:t>Ansell</a:t>
            </a:r>
            <a:r>
              <a:rPr lang="fr-FR" dirty="0" smtClean="0">
                <a:solidFill>
                  <a:srgbClr val="000000"/>
                </a:solidFill>
              </a:rPr>
              <a:t>, Peter </a:t>
            </a:r>
            <a:r>
              <a:rPr lang="fr-FR" dirty="0" err="1" smtClean="0">
                <a:solidFill>
                  <a:srgbClr val="000000"/>
                </a:solidFill>
              </a:rPr>
              <a:t>Bearman</a:t>
            </a:r>
            <a:r>
              <a:rPr lang="fr-FR" dirty="0" smtClean="0">
                <a:solidFill>
                  <a:srgbClr val="000000"/>
                </a:solidFill>
              </a:rPr>
              <a:t>, Katherine </a:t>
            </a:r>
            <a:r>
              <a:rPr lang="fr-FR" dirty="0" err="1" smtClean="0">
                <a:solidFill>
                  <a:srgbClr val="000000"/>
                </a:solidFill>
              </a:rPr>
              <a:t>Stovel</a:t>
            </a:r>
            <a:r>
              <a:rPr lang="fr-FR" dirty="0" smtClean="0">
                <a:solidFill>
                  <a:srgbClr val="000000"/>
                </a:solidFill>
              </a:rPr>
              <a:t>…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7" name="ZoneTexte 4"/>
          <p:cNvSpPr txBox="1"/>
          <p:nvPr/>
        </p:nvSpPr>
        <p:spPr>
          <a:xfrm>
            <a:off x="117588" y="6207704"/>
            <a:ext cx="8830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Lemercier, </a:t>
            </a:r>
            <a:r>
              <a:rPr lang="fr-FR" dirty="0" err="1" smtClean="0">
                <a:solidFill>
                  <a:srgbClr val="FFFFFF"/>
                </a:solidFill>
              </a:rPr>
              <a:t>Reitmayer</a:t>
            </a:r>
            <a:r>
              <a:rPr lang="fr-FR" dirty="0" smtClean="0">
                <a:solidFill>
                  <a:srgbClr val="FFFFFF"/>
                </a:solidFill>
              </a:rPr>
              <a:t>/Marx, Neurath/</a:t>
            </a:r>
            <a:r>
              <a:rPr lang="fr-FR" dirty="0" err="1" smtClean="0">
                <a:solidFill>
                  <a:srgbClr val="FFFFFF"/>
                </a:solidFill>
              </a:rPr>
              <a:t>Krempel</a:t>
            </a:r>
            <a:r>
              <a:rPr lang="fr-FR" dirty="0" smtClean="0">
                <a:solidFill>
                  <a:srgbClr val="FFFFFF"/>
                </a:solidFill>
              </a:rPr>
              <a:t>, </a:t>
            </a:r>
            <a:r>
              <a:rPr lang="fr-FR" dirty="0" err="1" smtClean="0">
                <a:solidFill>
                  <a:srgbClr val="FFFFFF"/>
                </a:solidFill>
              </a:rPr>
              <a:t>Gorißen</a:t>
            </a:r>
            <a:r>
              <a:rPr lang="fr-FR" dirty="0" smtClean="0">
                <a:solidFill>
                  <a:srgbClr val="FFFFFF"/>
                </a:solidFill>
              </a:rPr>
              <a:t>, Boyer, </a:t>
            </a:r>
            <a:r>
              <a:rPr lang="fr-FR" dirty="0" err="1" smtClean="0">
                <a:solidFill>
                  <a:srgbClr val="FFFFFF"/>
                </a:solidFill>
              </a:rPr>
              <a:t>Düring</a:t>
            </a:r>
            <a:r>
              <a:rPr lang="fr-FR" dirty="0" smtClean="0">
                <a:solidFill>
                  <a:srgbClr val="FFFFFF"/>
                </a:solidFill>
              </a:rPr>
              <a:t>/v. </a:t>
            </a:r>
            <a:r>
              <a:rPr lang="fr-FR" dirty="0" err="1" smtClean="0">
                <a:solidFill>
                  <a:srgbClr val="FFFFFF"/>
                </a:solidFill>
              </a:rPr>
              <a:t>Keyserlingk</a:t>
            </a:r>
            <a:r>
              <a:rPr lang="fr-FR" dirty="0" smtClean="0">
                <a:solidFill>
                  <a:srgbClr val="FFFFFF"/>
                </a:solidFill>
              </a:rPr>
              <a:t> [2015]</a:t>
            </a:r>
          </a:p>
          <a:p>
            <a:r>
              <a:rPr lang="fr-FR" dirty="0">
                <a:solidFill>
                  <a:srgbClr val="FFFFFF"/>
                </a:solidFill>
                <a:hlinkClick r:id="rId2"/>
              </a:rPr>
              <a:t>http://historicalnetworkresearch.org/bibliography/#</a:t>
            </a:r>
            <a:r>
              <a:rPr lang="fr-FR" dirty="0" smtClean="0">
                <a:solidFill>
                  <a:srgbClr val="FFFFFF"/>
                </a:solidFill>
                <a:hlinkClick r:id="rId2"/>
              </a:rPr>
              <a:t>1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73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07" y="192633"/>
            <a:ext cx="9180513" cy="500063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Added</a:t>
            </a:r>
            <a:r>
              <a:rPr lang="fr-FR" dirty="0" smtClean="0"/>
              <a:t> value for </a:t>
            </a:r>
            <a:r>
              <a:rPr lang="fr-FR" dirty="0" err="1" smtClean="0"/>
              <a:t>historians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 err="1" smtClean="0"/>
              <a:t>Analysis</a:t>
            </a:r>
            <a:r>
              <a:rPr lang="fr-FR" dirty="0" smtClean="0"/>
              <a:t> </a:t>
            </a:r>
            <a:r>
              <a:rPr lang="fr-FR" dirty="0" smtClean="0"/>
              <a:t>of </a:t>
            </a:r>
            <a:r>
              <a:rPr lang="fr-FR" dirty="0" err="1" smtClean="0"/>
              <a:t>complex</a:t>
            </a:r>
            <a:r>
              <a:rPr lang="fr-FR" dirty="0" smtClean="0"/>
              <a:t> </a:t>
            </a:r>
            <a:r>
              <a:rPr lang="fr-FR" dirty="0" err="1" smtClean="0"/>
              <a:t>relational</a:t>
            </a:r>
            <a:r>
              <a:rPr lang="fr-FR" dirty="0" smtClean="0"/>
              <a:t> structures</a:t>
            </a:r>
          </a:p>
          <a:p>
            <a:pPr marL="0" indent="0">
              <a:buNone/>
            </a:pPr>
            <a:endParaRPr lang="fr-FR" dirty="0"/>
          </a:p>
          <a:p>
            <a:r>
              <a:rPr lang="fr-FR" dirty="0" err="1" smtClean="0"/>
              <a:t>Flexibility</a:t>
            </a:r>
            <a:r>
              <a:rPr lang="fr-FR" dirty="0" smtClean="0"/>
              <a:t> to </a:t>
            </a:r>
            <a:r>
              <a:rPr lang="fr-FR" dirty="0" err="1" smtClean="0"/>
              <a:t>define</a:t>
            </a:r>
            <a:r>
              <a:rPr lang="fr-FR" dirty="0" smtClean="0"/>
              <a:t> </a:t>
            </a:r>
            <a:r>
              <a:rPr lang="fr-FR" dirty="0" err="1" smtClean="0"/>
              <a:t>actors</a:t>
            </a:r>
            <a:r>
              <a:rPr lang="fr-FR" dirty="0" smtClean="0"/>
              <a:t>, relations </a:t>
            </a:r>
            <a:r>
              <a:rPr lang="fr-FR" dirty="0" smtClean="0"/>
              <a:t>and </a:t>
            </a:r>
            <a:r>
              <a:rPr lang="fr-FR" dirty="0" err="1" smtClean="0"/>
              <a:t>attributes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r>
              <a:rPr lang="fr-FR" dirty="0" err="1" smtClean="0"/>
              <a:t>Easy</a:t>
            </a:r>
            <a:r>
              <a:rPr lang="fr-FR" dirty="0" smtClean="0"/>
              <a:t> to </a:t>
            </a:r>
            <a:r>
              <a:rPr lang="fr-FR" dirty="0" err="1" smtClean="0"/>
              <a:t>integrate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trad. </a:t>
            </a:r>
            <a:r>
              <a:rPr lang="fr-FR" dirty="0" err="1"/>
              <a:t>r</a:t>
            </a:r>
            <a:r>
              <a:rPr lang="fr-FR" dirty="0" err="1" smtClean="0"/>
              <a:t>esearch</a:t>
            </a:r>
            <a:r>
              <a:rPr lang="fr-FR" dirty="0" smtClean="0"/>
              <a:t> practices</a:t>
            </a:r>
          </a:p>
          <a:p>
            <a:endParaRPr lang="fr-FR" dirty="0"/>
          </a:p>
          <a:p>
            <a:r>
              <a:rPr lang="fr-FR" b="1" dirty="0" err="1" smtClean="0"/>
              <a:t>Complexity</a:t>
            </a:r>
            <a:r>
              <a:rPr lang="fr-FR" b="1" dirty="0" smtClean="0"/>
              <a:t> of social structures changes </a:t>
            </a:r>
            <a:r>
              <a:rPr lang="fr-FR" b="1" dirty="0" err="1" smtClean="0"/>
              <a:t>is</a:t>
            </a:r>
            <a:r>
              <a:rPr lang="fr-FR" b="1" dirty="0" smtClean="0"/>
              <a:t> no longer an </a:t>
            </a:r>
            <a:r>
              <a:rPr lang="fr-FR" b="1" dirty="0" err="1" smtClean="0"/>
              <a:t>obstactle</a:t>
            </a:r>
            <a:r>
              <a:rPr lang="fr-FR" b="1" dirty="0" smtClean="0"/>
              <a:t>, but an </a:t>
            </a:r>
            <a:r>
              <a:rPr lang="fr-FR" b="1" dirty="0" err="1" smtClean="0"/>
              <a:t>object</a:t>
            </a:r>
            <a:r>
              <a:rPr lang="fr-FR" b="1" dirty="0" smtClean="0"/>
              <a:t> of </a:t>
            </a:r>
            <a:r>
              <a:rPr lang="fr-FR" b="1" dirty="0" err="1" smtClean="0"/>
              <a:t>research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304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dirty="0" smtClean="0"/>
              <a:t>. Applications in historical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4910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 smtClean="0">
                <a:solidFill>
                  <a:srgbClr val="000000"/>
                </a:solidFill>
              </a:rPr>
              <a:t>Martin Stark, </a:t>
            </a:r>
            <a:r>
              <a:rPr lang="fr-FR" sz="3200" dirty="0" err="1">
                <a:solidFill>
                  <a:srgbClr val="000000"/>
                </a:solidFill>
              </a:rPr>
              <a:t>Soziale</a:t>
            </a:r>
            <a:r>
              <a:rPr lang="fr-FR" sz="3200" dirty="0">
                <a:solidFill>
                  <a:srgbClr val="000000"/>
                </a:solidFill>
              </a:rPr>
              <a:t> </a:t>
            </a:r>
            <a:r>
              <a:rPr lang="fr-FR" sz="3200" dirty="0" err="1">
                <a:solidFill>
                  <a:srgbClr val="000000"/>
                </a:solidFill>
              </a:rPr>
              <a:t>Einbettung</a:t>
            </a:r>
            <a:r>
              <a:rPr lang="fr-FR" sz="3200" dirty="0">
                <a:solidFill>
                  <a:srgbClr val="000000"/>
                </a:solidFill>
              </a:rPr>
              <a:t> </a:t>
            </a:r>
            <a:r>
              <a:rPr lang="fr-FR" sz="3200" dirty="0" err="1">
                <a:solidFill>
                  <a:srgbClr val="000000"/>
                </a:solidFill>
              </a:rPr>
              <a:t>eines</a:t>
            </a:r>
            <a:r>
              <a:rPr lang="fr-FR" sz="3200" dirty="0">
                <a:solidFill>
                  <a:srgbClr val="000000"/>
                </a:solidFill>
              </a:rPr>
              <a:t> </a:t>
            </a:r>
            <a:r>
              <a:rPr lang="fr-FR" sz="3200" dirty="0" err="1">
                <a:solidFill>
                  <a:srgbClr val="000000"/>
                </a:solidFill>
              </a:rPr>
              <a:t>ländlichen</a:t>
            </a:r>
            <a:r>
              <a:rPr lang="fr-FR" sz="3200" dirty="0">
                <a:solidFill>
                  <a:srgbClr val="000000"/>
                </a:solidFill>
              </a:rPr>
              <a:t> </a:t>
            </a:r>
            <a:r>
              <a:rPr lang="fr-FR" sz="3200" dirty="0" err="1">
                <a:solidFill>
                  <a:srgbClr val="000000"/>
                </a:solidFill>
              </a:rPr>
              <a:t>Kreditmarktes</a:t>
            </a:r>
            <a:r>
              <a:rPr lang="fr-FR" sz="3200" dirty="0">
                <a:solidFill>
                  <a:srgbClr val="000000"/>
                </a:solidFill>
              </a:rPr>
              <a:t> </a:t>
            </a:r>
            <a:r>
              <a:rPr lang="fr-FR" sz="3200" dirty="0" err="1">
                <a:solidFill>
                  <a:srgbClr val="000000"/>
                </a:solidFill>
              </a:rPr>
              <a:t>im</a:t>
            </a:r>
            <a:r>
              <a:rPr lang="fr-FR" sz="3200" dirty="0">
                <a:solidFill>
                  <a:srgbClr val="000000"/>
                </a:solidFill>
              </a:rPr>
              <a:t> 19. </a:t>
            </a:r>
            <a:r>
              <a:rPr lang="fr-FR" sz="3200" dirty="0" err="1">
                <a:solidFill>
                  <a:srgbClr val="000000"/>
                </a:solidFill>
              </a:rPr>
              <a:t>Jahrhundert</a:t>
            </a:r>
            <a:r>
              <a:rPr lang="fr-FR" sz="32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966285"/>
            <a:ext cx="5486400" cy="3746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299811"/>
            <a:ext cx="614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http://</a:t>
            </a:r>
            <a:r>
              <a:rPr lang="fr-FR" dirty="0" err="1">
                <a:solidFill>
                  <a:srgbClr val="FFFFFF"/>
                </a:solidFill>
              </a:rPr>
              <a:t>ubt.opus.hbz-nrw.de</a:t>
            </a:r>
            <a:r>
              <a:rPr lang="fr-FR" dirty="0">
                <a:solidFill>
                  <a:srgbClr val="FFFFFF"/>
                </a:solidFill>
              </a:rPr>
              <a:t>/</a:t>
            </a:r>
            <a:r>
              <a:rPr lang="fr-FR" dirty="0" err="1">
                <a:solidFill>
                  <a:srgbClr val="FFFFFF"/>
                </a:solidFill>
              </a:rPr>
              <a:t>volltexte</a:t>
            </a:r>
            <a:r>
              <a:rPr lang="fr-FR" dirty="0">
                <a:solidFill>
                  <a:srgbClr val="FFFFFF"/>
                </a:solidFill>
              </a:rPr>
              <a:t>/2014/839/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16832"/>
            <a:ext cx="1314094" cy="14817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3501008"/>
            <a:ext cx="1558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Ohmenhausen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5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 err="1" smtClean="0">
                <a:solidFill>
                  <a:srgbClr val="000000"/>
                </a:solidFill>
              </a:rPr>
              <a:t>Padgett</a:t>
            </a:r>
            <a:r>
              <a:rPr lang="fr-FR" sz="3200" dirty="0" smtClean="0">
                <a:solidFill>
                  <a:srgbClr val="000000"/>
                </a:solidFill>
              </a:rPr>
              <a:t>/</a:t>
            </a:r>
            <a:r>
              <a:rPr lang="fr-FR" sz="3200" dirty="0" err="1" smtClean="0">
                <a:solidFill>
                  <a:srgbClr val="000000"/>
                </a:solidFill>
              </a:rPr>
              <a:t>Ansell</a:t>
            </a:r>
            <a:r>
              <a:rPr lang="fr-FR" sz="3200" dirty="0" smtClean="0">
                <a:solidFill>
                  <a:srgbClr val="000000"/>
                </a:solidFill>
              </a:rPr>
              <a:t>, </a:t>
            </a:r>
            <a:r>
              <a:rPr lang="fr-FR" sz="3200" dirty="0" err="1" smtClean="0">
                <a:solidFill>
                  <a:srgbClr val="000000"/>
                </a:solidFill>
              </a:rPr>
              <a:t>Robust</a:t>
            </a:r>
            <a:r>
              <a:rPr lang="fr-FR" sz="3200" dirty="0" smtClean="0">
                <a:solidFill>
                  <a:srgbClr val="000000"/>
                </a:solidFill>
              </a:rPr>
              <a:t> Action and the Rise of the Medici, 1400-1431</a:t>
            </a:r>
            <a:endParaRPr lang="fr-FR" sz="3200" dirty="0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8030" y="1340768"/>
            <a:ext cx="3966731" cy="50717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15" y="6381328"/>
            <a:ext cx="7902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http://</a:t>
            </a:r>
            <a:r>
              <a:rPr lang="en-US" dirty="0" err="1">
                <a:solidFill>
                  <a:srgbClr val="FFFFFF"/>
                </a:solidFill>
              </a:rPr>
              <a:t>home.uchicago.edu</a:t>
            </a:r>
            <a:r>
              <a:rPr lang="en-US" dirty="0">
                <a:solidFill>
                  <a:srgbClr val="FFFFFF"/>
                </a:solidFill>
              </a:rPr>
              <a:t>/~</a:t>
            </a:r>
            <a:r>
              <a:rPr lang="en-US" dirty="0" err="1">
                <a:solidFill>
                  <a:srgbClr val="FFFFFF"/>
                </a:solidFill>
              </a:rPr>
              <a:t>jpadgett</a:t>
            </a:r>
            <a:r>
              <a:rPr lang="en-US" dirty="0">
                <a:solidFill>
                  <a:srgbClr val="FFFFFF"/>
                </a:solidFill>
              </a:rPr>
              <a:t>/papers/published/</a:t>
            </a:r>
            <a:r>
              <a:rPr lang="en-US" dirty="0" err="1">
                <a:solidFill>
                  <a:srgbClr val="FFFFFF"/>
                </a:solidFill>
              </a:rPr>
              <a:t>robust.pdf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3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628800"/>
            <a:ext cx="6210300" cy="4368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err="1" smtClean="0"/>
              <a:t>Maryjane</a:t>
            </a:r>
            <a:r>
              <a:rPr lang="fr-FR" dirty="0" smtClean="0"/>
              <a:t> Osa, </a:t>
            </a:r>
            <a:r>
              <a:rPr lang="fr-FR" dirty="0" err="1" smtClean="0"/>
              <a:t>Solidarity</a:t>
            </a:r>
            <a:r>
              <a:rPr lang="fr-FR" dirty="0" smtClean="0"/>
              <a:t> and Contention</a:t>
            </a:r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28636" y="6309320"/>
            <a:ext cx="73985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https://</a:t>
            </a:r>
            <a:r>
              <a:rPr lang="en-US" dirty="0" err="1">
                <a:solidFill>
                  <a:srgbClr val="FFFFFF"/>
                </a:solidFill>
              </a:rPr>
              <a:t>www.upress.umn.edu</a:t>
            </a:r>
            <a:r>
              <a:rPr lang="en-US" dirty="0">
                <a:solidFill>
                  <a:srgbClr val="FFFFFF"/>
                </a:solidFill>
              </a:rPr>
              <a:t>/book-division/books/solidarity-and-contention</a:t>
            </a:r>
          </a:p>
        </p:txBody>
      </p:sp>
    </p:spTree>
    <p:extLst>
      <p:ext uri="{BB962C8B-B14F-4D97-AF65-F5344CB8AC3E}">
        <p14:creationId xmlns:p14="http://schemas.microsoft.com/office/powerpoint/2010/main" val="4826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5429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smtClean="0">
                <a:solidFill>
                  <a:srgbClr val="000000"/>
                </a:solidFill>
              </a:rPr>
              <a:t>Ulrich </a:t>
            </a:r>
            <a:r>
              <a:rPr lang="fr-FR" dirty="0" err="1" smtClean="0">
                <a:solidFill>
                  <a:srgbClr val="000000"/>
                </a:solidFill>
              </a:rPr>
              <a:t>Eumann</a:t>
            </a:r>
            <a:r>
              <a:rPr lang="fr-FR" dirty="0" smtClean="0">
                <a:solidFill>
                  <a:srgbClr val="000000"/>
                </a:solidFill>
              </a:rPr>
              <a:t>, </a:t>
            </a:r>
            <a:r>
              <a:rPr lang="fr-FR" dirty="0" err="1" smtClean="0">
                <a:solidFill>
                  <a:srgbClr val="000000"/>
                </a:solidFill>
              </a:rPr>
              <a:t>Communist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resistance</a:t>
            </a:r>
            <a:r>
              <a:rPr lang="fr-FR" dirty="0" smtClean="0">
                <a:solidFill>
                  <a:srgbClr val="000000"/>
                </a:solidFill>
              </a:rPr>
              <a:t> in Cologne</a:t>
            </a:r>
            <a:endParaRPr lang="fr-FR" dirty="0">
              <a:solidFill>
                <a:srgbClr val="00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291895"/>
            <a:ext cx="5252540" cy="480140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0" y="602128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Ulrich </a:t>
            </a:r>
            <a:r>
              <a:rPr lang="de-DE" dirty="0" err="1">
                <a:solidFill>
                  <a:srgbClr val="FFFFFF"/>
                </a:solidFill>
              </a:rPr>
              <a:t>Eumann</a:t>
            </a:r>
            <a:r>
              <a:rPr lang="de-DE" dirty="0">
                <a:solidFill>
                  <a:srgbClr val="FFFFFF"/>
                </a:solidFill>
              </a:rPr>
              <a:t>/</a:t>
            </a:r>
            <a:r>
              <a:rPr lang="de-DE" dirty="0" err="1">
                <a:solidFill>
                  <a:srgbClr val="FFFFFF"/>
                </a:solidFill>
              </a:rPr>
              <a:t>Jascha</a:t>
            </a:r>
            <a:r>
              <a:rPr lang="de-DE" dirty="0">
                <a:solidFill>
                  <a:srgbClr val="FFFFFF"/>
                </a:solidFill>
              </a:rPr>
              <a:t> März: Netzwerke des Widerstands in Köln </a:t>
            </a:r>
            <a:r>
              <a:rPr lang="de-DE" dirty="0" smtClean="0">
                <a:solidFill>
                  <a:srgbClr val="FFFFFF"/>
                </a:solidFill>
              </a:rPr>
              <a:t/>
            </a:r>
            <a:br>
              <a:rPr lang="de-DE" dirty="0" smtClean="0">
                <a:solidFill>
                  <a:srgbClr val="FFFFFF"/>
                </a:solidFill>
              </a:rPr>
            </a:br>
            <a:r>
              <a:rPr lang="de-DE" dirty="0" smtClean="0">
                <a:solidFill>
                  <a:srgbClr val="FFFFFF"/>
                </a:solidFill>
              </a:rPr>
              <a:t>1933</a:t>
            </a:r>
            <a:r>
              <a:rPr lang="de-DE" dirty="0">
                <a:solidFill>
                  <a:srgbClr val="FFFFFF"/>
                </a:solidFill>
              </a:rPr>
              <a:t>-1945. Forschungsprojekt, in: The International Newsletter </a:t>
            </a:r>
            <a:r>
              <a:rPr lang="de-DE" dirty="0" err="1">
                <a:solidFill>
                  <a:srgbClr val="FFFFFF"/>
                </a:solidFill>
              </a:rPr>
              <a:t>of</a:t>
            </a:r>
            <a:r>
              <a:rPr lang="de-DE" dirty="0">
                <a:solidFill>
                  <a:srgbClr val="FFFFFF"/>
                </a:solidFill>
              </a:rPr>
              <a:t> </a:t>
            </a:r>
            <a:r>
              <a:rPr lang="de-DE" dirty="0" err="1">
                <a:solidFill>
                  <a:srgbClr val="FFFFFF"/>
                </a:solidFill>
              </a:rPr>
              <a:t>Communist</a:t>
            </a:r>
            <a:r>
              <a:rPr lang="de-DE" dirty="0">
                <a:solidFill>
                  <a:srgbClr val="FFFFFF"/>
                </a:solidFill>
              </a:rPr>
              <a:t> Studies Online XVI (2010), </a:t>
            </a:r>
            <a:r>
              <a:rPr lang="de-DE" dirty="0" err="1">
                <a:solidFill>
                  <a:srgbClr val="FFFFFF"/>
                </a:solidFill>
              </a:rPr>
              <a:t>no</a:t>
            </a:r>
            <a:r>
              <a:rPr lang="de-DE" dirty="0">
                <a:solidFill>
                  <a:srgbClr val="FFFFFF"/>
                </a:solidFill>
              </a:rPr>
              <a:t>. 23, </a:t>
            </a:r>
            <a:r>
              <a:rPr lang="de-DE" dirty="0" smtClean="0">
                <a:solidFill>
                  <a:srgbClr val="FFFFFF"/>
                </a:solidFill>
              </a:rPr>
              <a:t>p. </a:t>
            </a:r>
            <a:r>
              <a:rPr lang="de-DE" dirty="0">
                <a:solidFill>
                  <a:srgbClr val="FFFFFF"/>
                </a:solidFill>
              </a:rPr>
              <a:t>37-41.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fr-F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1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err="1" smtClean="0">
                <a:solidFill>
                  <a:srgbClr val="000000"/>
                </a:solidFill>
              </a:rPr>
              <a:t>Covert</a:t>
            </a:r>
            <a:r>
              <a:rPr lang="fr-FR" dirty="0" smtClean="0">
                <a:solidFill>
                  <a:srgbClr val="000000"/>
                </a:solidFill>
              </a:rPr>
              <a:t> support networks for </a:t>
            </a:r>
            <a:r>
              <a:rPr lang="fr-FR" dirty="0" err="1" smtClean="0">
                <a:solidFill>
                  <a:srgbClr val="000000"/>
                </a:solidFill>
              </a:rPr>
              <a:t>persecuted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Jews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50606" y="6165304"/>
            <a:ext cx="8741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FFFFFF"/>
                </a:solidFill>
              </a:rPr>
              <a:t>Marten </a:t>
            </a:r>
            <a:r>
              <a:rPr lang="fr-FR" dirty="0" err="1" smtClean="0">
                <a:solidFill>
                  <a:srgbClr val="FFFFFF"/>
                </a:solidFill>
              </a:rPr>
              <a:t>Düring</a:t>
            </a:r>
            <a:r>
              <a:rPr lang="fr-FR" dirty="0" smtClean="0">
                <a:solidFill>
                  <a:srgbClr val="FFFFFF"/>
                </a:solidFill>
              </a:rPr>
              <a:t>, </a:t>
            </a:r>
            <a:r>
              <a:rPr lang="fr-FR" dirty="0" err="1" smtClean="0">
                <a:solidFill>
                  <a:srgbClr val="FFFFFF"/>
                </a:solidFill>
              </a:rPr>
              <a:t>Verdeckte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Hilfsnetzwerke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im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Nationalsozialismus</a:t>
            </a:r>
            <a:r>
              <a:rPr lang="fr-FR" dirty="0" smtClean="0">
                <a:solidFill>
                  <a:srgbClr val="FFFFFF"/>
                </a:solidFill>
              </a:rPr>
              <a:t>. </a:t>
            </a:r>
            <a:r>
              <a:rPr lang="fr-FR" dirty="0" err="1" smtClean="0">
                <a:solidFill>
                  <a:srgbClr val="FFFFFF"/>
                </a:solidFill>
              </a:rPr>
              <a:t>Berliner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Hilfsnetzwerke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für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verfolgte</a:t>
            </a:r>
            <a:r>
              <a:rPr lang="fr-FR" dirty="0" smtClean="0">
                <a:solidFill>
                  <a:srgbClr val="FFFFFF"/>
                </a:solidFill>
              </a:rPr>
              <a:t> </a:t>
            </a:r>
            <a:r>
              <a:rPr lang="fr-FR" dirty="0" err="1" smtClean="0">
                <a:solidFill>
                  <a:srgbClr val="FFFFFF"/>
                </a:solidFill>
              </a:rPr>
              <a:t>Juden</a:t>
            </a:r>
            <a:r>
              <a:rPr lang="fr-FR" dirty="0" smtClean="0">
                <a:solidFill>
                  <a:srgbClr val="FFFFFF"/>
                </a:solidFill>
              </a:rPr>
              <a:t>, de </a:t>
            </a:r>
            <a:r>
              <a:rPr lang="fr-FR" dirty="0" err="1" smtClean="0">
                <a:solidFill>
                  <a:srgbClr val="FFFFFF"/>
                </a:solidFill>
              </a:rPr>
              <a:t>Gruyter</a:t>
            </a:r>
            <a:r>
              <a:rPr lang="fr-FR" dirty="0" smtClean="0">
                <a:solidFill>
                  <a:srgbClr val="FFFFFF"/>
                </a:solidFill>
              </a:rPr>
              <a:t> [2015]</a:t>
            </a:r>
            <a:endParaRPr lang="fr-FR" dirty="0">
              <a:solidFill>
                <a:srgbClr val="FFFFFF"/>
              </a:solidFill>
            </a:endParaRPr>
          </a:p>
        </p:txBody>
      </p:sp>
      <p:pic>
        <p:nvPicPr>
          <p:cNvPr id="3" name="Image 2" descr="Abbildung 12 Visualisierung der von Deibel angefertigten Namensliste17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700808"/>
            <a:ext cx="446449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7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ePistolarium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883" b="883"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147532" y="6302547"/>
            <a:ext cx="4203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http://</a:t>
            </a:r>
            <a:r>
              <a:rPr lang="fr-FR" dirty="0" err="1">
                <a:solidFill>
                  <a:srgbClr val="FFFFFF"/>
                </a:solidFill>
              </a:rPr>
              <a:t>ckcc.huygens.knaw.nl</a:t>
            </a:r>
            <a:r>
              <a:rPr lang="fr-FR" dirty="0">
                <a:solidFill>
                  <a:srgbClr val="FFFFFF"/>
                </a:solidFill>
              </a:rPr>
              <a:t>/</a:t>
            </a:r>
            <a:r>
              <a:rPr lang="fr-FR" dirty="0" err="1">
                <a:solidFill>
                  <a:srgbClr val="FFFFFF"/>
                </a:solidFill>
              </a:rPr>
              <a:t>epistolarium</a:t>
            </a:r>
            <a:r>
              <a:rPr lang="fr-FR" dirty="0">
                <a:solidFill>
                  <a:srgbClr val="FFFFF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10727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err="1" smtClean="0"/>
              <a:t>histoGraph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94820" cy="1108667"/>
          </a:xfrm>
          <a:prstGeom prst="rect">
            <a:avLst/>
          </a:prstGeom>
        </p:spPr>
      </p:pic>
      <p:pic>
        <p:nvPicPr>
          <p:cNvPr id="10" name="Imag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1306284"/>
            <a:ext cx="8201849" cy="557910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1" name="Image 20" descr="Screen Shot 2015-06-12 at 15.37.00 (2)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t="35890" r="74643" b="24720"/>
          <a:stretch/>
        </p:blipFill>
        <p:spPr>
          <a:xfrm>
            <a:off x="6436923" y="-31122"/>
            <a:ext cx="2707077" cy="26437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644008" y="6517298"/>
            <a:ext cx="22030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http://</a:t>
            </a:r>
            <a:r>
              <a:rPr lang="fr-FR" dirty="0" err="1">
                <a:solidFill>
                  <a:srgbClr val="FFFFFF"/>
                </a:solidFill>
              </a:rPr>
              <a:t>histograph.eu</a:t>
            </a:r>
            <a:r>
              <a:rPr lang="fr-FR" dirty="0">
                <a:solidFill>
                  <a:srgbClr val="FFFFF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0695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1. What is SNA?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81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de-DE" dirty="0" smtClean="0"/>
              <a:t>...</a:t>
            </a:r>
            <a:r>
              <a:rPr lang="de-DE" dirty="0" err="1" smtClean="0"/>
              <a:t>other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numCol="2">
            <a:normAutofit fontScale="77500" lnSpcReduction="20000"/>
          </a:bodyPr>
          <a:lstStyle/>
          <a:p>
            <a:r>
              <a:rPr lang="de-DE" dirty="0" smtClean="0"/>
              <a:t>Death </a:t>
            </a:r>
            <a:r>
              <a:rPr lang="de-DE" dirty="0" err="1" smtClean="0"/>
              <a:t>registers</a:t>
            </a:r>
            <a:endParaRPr lang="de-DE" dirty="0" smtClean="0"/>
          </a:p>
          <a:p>
            <a:r>
              <a:rPr lang="de-DE" dirty="0" err="1" smtClean="0"/>
              <a:t>Invitations</a:t>
            </a:r>
            <a:endParaRPr lang="de-DE" dirty="0" smtClean="0"/>
          </a:p>
          <a:p>
            <a:r>
              <a:rPr lang="de-DE" dirty="0" err="1" smtClean="0"/>
              <a:t>Interrogations</a:t>
            </a:r>
            <a:endParaRPr lang="de-DE" dirty="0" smtClean="0"/>
          </a:p>
          <a:p>
            <a:r>
              <a:rPr lang="de-DE" dirty="0" smtClean="0"/>
              <a:t>Law </a:t>
            </a:r>
            <a:r>
              <a:rPr lang="de-DE" dirty="0" err="1" smtClean="0"/>
              <a:t>suits</a:t>
            </a:r>
            <a:endParaRPr lang="de-DE" dirty="0" smtClean="0"/>
          </a:p>
          <a:p>
            <a:r>
              <a:rPr lang="de-DE" dirty="0" err="1" smtClean="0"/>
              <a:t>Credit</a:t>
            </a:r>
            <a:r>
              <a:rPr lang="de-DE" dirty="0" smtClean="0"/>
              <a:t> </a:t>
            </a:r>
            <a:r>
              <a:rPr lang="de-DE" dirty="0" err="1" smtClean="0"/>
              <a:t>markets</a:t>
            </a:r>
            <a:endParaRPr lang="de-DE" dirty="0" smtClean="0"/>
          </a:p>
          <a:p>
            <a:r>
              <a:rPr lang="de-DE" dirty="0" err="1" smtClean="0"/>
              <a:t>Parties</a:t>
            </a:r>
            <a:endParaRPr lang="de-DE" dirty="0" smtClean="0"/>
          </a:p>
          <a:p>
            <a:r>
              <a:rPr lang="de-DE" dirty="0" err="1" smtClean="0"/>
              <a:t>Shipping</a:t>
            </a:r>
            <a:r>
              <a:rPr lang="de-DE" dirty="0" smtClean="0"/>
              <a:t> </a:t>
            </a:r>
            <a:r>
              <a:rPr lang="de-DE" dirty="0" err="1" smtClean="0"/>
              <a:t>routes</a:t>
            </a:r>
            <a:endParaRPr lang="de-DE" dirty="0" smtClean="0"/>
          </a:p>
          <a:p>
            <a:r>
              <a:rPr lang="de-DE" dirty="0" smtClean="0"/>
              <a:t>Brick </a:t>
            </a:r>
            <a:r>
              <a:rPr lang="de-DE" dirty="0" err="1" smtClean="0"/>
              <a:t>production</a:t>
            </a:r>
            <a:endParaRPr lang="de-DE" dirty="0" smtClean="0"/>
          </a:p>
          <a:p>
            <a:r>
              <a:rPr lang="de-DE" dirty="0" err="1" smtClean="0"/>
              <a:t>Espionage</a:t>
            </a:r>
            <a:endParaRPr lang="de-DE" dirty="0" smtClean="0"/>
          </a:p>
          <a:p>
            <a:r>
              <a:rPr lang="de-DE" dirty="0" smtClean="0"/>
              <a:t>Letters</a:t>
            </a:r>
          </a:p>
          <a:p>
            <a:r>
              <a:rPr lang="de-DE" dirty="0" err="1" smtClean="0"/>
              <a:t>Treaties</a:t>
            </a:r>
            <a:endParaRPr lang="de-DE" dirty="0" smtClean="0"/>
          </a:p>
          <a:p>
            <a:r>
              <a:rPr lang="de-DE" dirty="0" err="1" smtClean="0"/>
              <a:t>Architectural</a:t>
            </a:r>
            <a:r>
              <a:rPr lang="de-DE" dirty="0" smtClean="0"/>
              <a:t> </a:t>
            </a:r>
            <a:r>
              <a:rPr lang="de-DE" dirty="0" err="1" smtClean="0"/>
              <a:t>styles</a:t>
            </a:r>
            <a:endParaRPr lang="de-DE" dirty="0" smtClean="0"/>
          </a:p>
          <a:p>
            <a:r>
              <a:rPr lang="de-DE" dirty="0" smtClean="0"/>
              <a:t>Land </a:t>
            </a:r>
            <a:r>
              <a:rPr lang="de-DE" dirty="0" err="1" smtClean="0"/>
              <a:t>ownership</a:t>
            </a:r>
            <a:endParaRPr lang="de-DE" dirty="0" smtClean="0"/>
          </a:p>
          <a:p>
            <a:r>
              <a:rPr lang="de-DE" dirty="0" smtClean="0"/>
              <a:t>Carrier </a:t>
            </a:r>
            <a:r>
              <a:rPr lang="de-DE" dirty="0" err="1" smtClean="0"/>
              <a:t>paths</a:t>
            </a:r>
            <a:endParaRPr lang="de-DE" dirty="0" smtClean="0"/>
          </a:p>
          <a:p>
            <a:r>
              <a:rPr lang="de-DE" dirty="0" err="1" smtClean="0"/>
              <a:t>Escape</a:t>
            </a:r>
            <a:r>
              <a:rPr lang="de-DE" dirty="0" smtClean="0"/>
              <a:t> </a:t>
            </a:r>
            <a:r>
              <a:rPr lang="de-DE" dirty="0" err="1" smtClean="0"/>
              <a:t>routes</a:t>
            </a:r>
            <a:endParaRPr lang="de-DE" dirty="0" smtClean="0"/>
          </a:p>
          <a:p>
            <a:r>
              <a:rPr lang="de-DE" dirty="0" smtClean="0"/>
              <a:t>Name </a:t>
            </a:r>
            <a:r>
              <a:rPr lang="de-DE" dirty="0" err="1" smtClean="0"/>
              <a:t>disambiguation</a:t>
            </a:r>
            <a:endParaRPr lang="de-DE" dirty="0" smtClean="0"/>
          </a:p>
          <a:p>
            <a:r>
              <a:rPr lang="de-DE" dirty="0" smtClean="0"/>
              <a:t>Cinema </a:t>
            </a:r>
            <a:r>
              <a:rPr lang="de-DE" dirty="0" err="1" smtClean="0"/>
              <a:t>going</a:t>
            </a:r>
            <a:endParaRPr lang="de-DE" dirty="0" smtClean="0"/>
          </a:p>
          <a:p>
            <a:r>
              <a:rPr lang="de-DE" dirty="0" smtClean="0"/>
              <a:t>Oral </a:t>
            </a:r>
            <a:r>
              <a:rPr lang="de-DE" dirty="0" err="1" smtClean="0"/>
              <a:t>history</a:t>
            </a:r>
            <a:r>
              <a:rPr lang="de-DE" dirty="0" smtClean="0"/>
              <a:t> Interviews</a:t>
            </a:r>
          </a:p>
          <a:p>
            <a:r>
              <a:rPr lang="de-DE" dirty="0" err="1" smtClean="0"/>
              <a:t>Parliamentary</a:t>
            </a:r>
            <a:r>
              <a:rPr lang="de-DE" dirty="0" smtClean="0"/>
              <a:t> </a:t>
            </a:r>
            <a:r>
              <a:rPr lang="de-DE" dirty="0" err="1" smtClean="0"/>
              <a:t>debates</a:t>
            </a:r>
            <a:endParaRPr lang="de-DE" dirty="0" smtClean="0"/>
          </a:p>
          <a:p>
            <a:r>
              <a:rPr lang="de-DE" dirty="0" err="1" smtClean="0"/>
              <a:t>Citations</a:t>
            </a:r>
            <a:endParaRPr lang="de-DE" dirty="0" smtClean="0"/>
          </a:p>
          <a:p>
            <a:r>
              <a:rPr lang="de-DE" dirty="0" smtClean="0"/>
              <a:t>...</a:t>
            </a:r>
          </a:p>
          <a:p>
            <a:pPr>
              <a:buNone/>
            </a:pPr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Rectangle 3"/>
          <p:cNvSpPr/>
          <p:nvPr/>
        </p:nvSpPr>
        <p:spPr>
          <a:xfrm>
            <a:off x="119685" y="6351239"/>
            <a:ext cx="3726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http://historicalnetworkresearch.org</a:t>
            </a:r>
            <a:r>
              <a:rPr lang="fr-FR" dirty="0" smtClean="0">
                <a:hlinkClick r:id="rId2"/>
              </a:rPr>
              <a:t>/</a:t>
            </a:r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83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err="1" smtClean="0"/>
              <a:t>Commonalities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err="1" smtClean="0"/>
              <a:t>Analysis</a:t>
            </a:r>
            <a:r>
              <a:rPr lang="fr-FR" dirty="0" smtClean="0"/>
              <a:t> of </a:t>
            </a:r>
            <a:r>
              <a:rPr lang="fr-FR" dirty="0" err="1" smtClean="0"/>
              <a:t>complex</a:t>
            </a:r>
            <a:r>
              <a:rPr lang="fr-FR" dirty="0" smtClean="0"/>
              <a:t> relations</a:t>
            </a:r>
          </a:p>
          <a:p>
            <a:r>
              <a:rPr lang="fr-FR" dirty="0" smtClean="0"/>
              <a:t>Relations have </a:t>
            </a:r>
            <a:r>
              <a:rPr lang="fr-FR" dirty="0" err="1" smtClean="0"/>
              <a:t>explanatory</a:t>
            </a:r>
            <a:r>
              <a:rPr lang="fr-FR" dirty="0" smtClean="0"/>
              <a:t> value</a:t>
            </a:r>
          </a:p>
          <a:p>
            <a:r>
              <a:rPr lang="fr-FR" dirty="0" err="1" smtClean="0"/>
              <a:t>Integration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trad. </a:t>
            </a:r>
            <a:r>
              <a:rPr lang="fr-FR" dirty="0" err="1" smtClean="0"/>
              <a:t>research</a:t>
            </a:r>
            <a:r>
              <a:rPr lang="fr-FR" dirty="0" smtClean="0"/>
              <a:t> practices</a:t>
            </a:r>
          </a:p>
          <a:p>
            <a:r>
              <a:rPr lang="fr-FR" b="1" dirty="0" smtClean="0"/>
              <a:t>Source-</a:t>
            </a:r>
            <a:r>
              <a:rPr lang="fr-FR" b="1" dirty="0" err="1" smtClean="0"/>
              <a:t>based</a:t>
            </a:r>
            <a:r>
              <a:rPr lang="fr-FR" b="1" dirty="0" smtClean="0"/>
              <a:t>, </a:t>
            </a:r>
            <a:r>
              <a:rPr lang="fr-FR" b="1" dirty="0" err="1" smtClean="0"/>
              <a:t>hypothesis-driven</a:t>
            </a:r>
            <a:r>
              <a:rPr lang="fr-FR" b="1" dirty="0" smtClean="0"/>
              <a:t> concepts of </a:t>
            </a:r>
            <a:r>
              <a:rPr lang="fr-FR" b="1" dirty="0" err="1" smtClean="0"/>
              <a:t>nodes</a:t>
            </a:r>
            <a:r>
              <a:rPr lang="fr-FR" b="1" dirty="0" smtClean="0"/>
              <a:t> and </a:t>
            </a:r>
            <a:r>
              <a:rPr lang="fr-FR" b="1" dirty="0" err="1" smtClean="0"/>
              <a:t>ties</a:t>
            </a:r>
            <a:endParaRPr lang="fr-FR" b="1" dirty="0"/>
          </a:p>
          <a:p>
            <a:endParaRPr lang="fr-FR" dirty="0" smtClean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837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marL="514350" indent="-514350"/>
            <a:r>
              <a:rPr lang="en-US" dirty="0" smtClean="0"/>
              <a:t>4. “</a:t>
            </a:r>
            <a:r>
              <a:rPr lang="en-US" dirty="0"/>
              <a:t>Should I do network analysis</a:t>
            </a:r>
            <a:r>
              <a:rPr lang="en-US" dirty="0" smtClean="0"/>
              <a:t>”?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1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marL="514350" indent="-514350"/>
            <a:r>
              <a:rPr lang="en-US" dirty="0" smtClean="0"/>
              <a:t>4. “</a:t>
            </a:r>
            <a:r>
              <a:rPr lang="en-US" dirty="0"/>
              <a:t>Should I do network analysis</a:t>
            </a:r>
            <a:r>
              <a:rPr lang="en-US" dirty="0" smtClean="0"/>
              <a:t>”?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1"/>
            <a:ext cx="4546848" cy="4133056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Relationality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Conceptualisation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Necessity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Data suitability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Data criticism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Data analysis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Interpretability</a:t>
            </a:r>
            <a:endParaRPr lang="en-US" dirty="0"/>
          </a:p>
        </p:txBody>
      </p:sp>
      <p:pic>
        <p:nvPicPr>
          <p:cNvPr id="6" name="Picture 5" descr="shouldyoudonetworkanalysi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84784"/>
            <a:ext cx="3702968" cy="425325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552" y="6165304"/>
            <a:ext cx="5760640" cy="646331"/>
          </a:xfrm>
          <a:prstGeom prst="rect">
            <a:avLst/>
          </a:prstGeom>
          <a:noFill/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Now at 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http://martenduering.com/links/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Soon at </a:t>
            </a:r>
            <a:r>
              <a:rPr lang="en-US" dirty="0" smtClean="0">
                <a:solidFill>
                  <a:srgbClr val="FFFFFF"/>
                </a:solidFill>
                <a:hlinkClick r:id="rId4"/>
              </a:rPr>
              <a:t>http://cvcedhlab.hypotheses.org/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0743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Relationality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Does your research question require you to study relations (affiliations, </a:t>
            </a:r>
            <a:r>
              <a:rPr lang="en-US" dirty="0" smtClean="0"/>
              <a:t>interactions</a:t>
            </a:r>
            <a:r>
              <a:rPr lang="en-US" dirty="0"/>
              <a:t>, kinship,  co-occurrences etc.) between actors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What </a:t>
            </a:r>
            <a:r>
              <a:rPr lang="en-US" dirty="0"/>
              <a:t>does a relation mean to you?</a:t>
            </a:r>
          </a:p>
          <a:p>
            <a:pPr marL="0" indent="0">
              <a:buNone/>
            </a:pPr>
            <a:r>
              <a:rPr lang="en-US" b="1" dirty="0" smtClean="0"/>
              <a:t>Why</a:t>
            </a:r>
            <a:r>
              <a:rPr lang="en-US" dirty="0" smtClean="0"/>
              <a:t> do you want to study patterns which emerge from social relationships?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320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err="1" smtClean="0"/>
              <a:t>Conceptualisation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/>
              <a:t>Do you have a good idea of what </a:t>
            </a:r>
            <a:r>
              <a:rPr lang="en-US" dirty="0" smtClean="0"/>
              <a:t>constitutes </a:t>
            </a:r>
            <a:r>
              <a:rPr lang="en-US" dirty="0"/>
              <a:t>your network?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Can </a:t>
            </a:r>
            <a:r>
              <a:rPr lang="en-US" dirty="0"/>
              <a:t>you represent </a:t>
            </a:r>
            <a:r>
              <a:rPr lang="en-US" dirty="0" smtClean="0"/>
              <a:t>the </a:t>
            </a:r>
            <a:r>
              <a:rPr lang="en-US" dirty="0"/>
              <a:t>complexity of all relevant types of nodes, </a:t>
            </a:r>
            <a:r>
              <a:rPr lang="en-US" dirty="0" smtClean="0"/>
              <a:t>relations </a:t>
            </a:r>
            <a:r>
              <a:rPr lang="en-US" dirty="0"/>
              <a:t>and attributes using a </a:t>
            </a:r>
            <a:r>
              <a:rPr lang="en-US" dirty="0" smtClean="0"/>
              <a:t>limited number </a:t>
            </a:r>
            <a:r>
              <a:rPr lang="en-US" dirty="0"/>
              <a:t>of categories?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Can </a:t>
            </a:r>
            <a:r>
              <a:rPr lang="en-US" dirty="0"/>
              <a:t>you express </a:t>
            </a:r>
            <a:r>
              <a:rPr lang="en-US" dirty="0" smtClean="0"/>
              <a:t>your research </a:t>
            </a:r>
            <a:r>
              <a:rPr lang="en-US" dirty="0"/>
              <a:t>question through these categories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smtClean="0"/>
              <a:t>Can you test hypotheses with these categories?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05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Necessity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Are you sure that your network is sufficiently </a:t>
            </a:r>
            <a:r>
              <a:rPr lang="en-US" dirty="0" smtClean="0"/>
              <a:t>complex </a:t>
            </a:r>
            <a:r>
              <a:rPr lang="en-US" dirty="0"/>
              <a:t>to justify the use of dedicated </a:t>
            </a:r>
            <a:r>
              <a:rPr lang="en-US" dirty="0" smtClean="0"/>
              <a:t>tools and </a:t>
            </a:r>
            <a:r>
              <a:rPr lang="en-US" dirty="0"/>
              <a:t>methods as well as the extra-time spent?</a:t>
            </a:r>
          </a:p>
        </p:txBody>
      </p:sp>
    </p:spTree>
    <p:extLst>
      <p:ext uri="{BB962C8B-B14F-4D97-AF65-F5344CB8AC3E}">
        <p14:creationId xmlns:p14="http://schemas.microsoft.com/office/powerpoint/2010/main" val="33951518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Data suitability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Can you obtain </a:t>
            </a:r>
            <a:r>
              <a:rPr lang="en-US" dirty="0" smtClean="0"/>
              <a:t>usable relational data?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Sometimes</a:t>
            </a:r>
            <a:r>
              <a:rPr lang="en-US" dirty="0"/>
              <a:t>, manual data encoding </a:t>
            </a:r>
            <a:r>
              <a:rPr lang="en-US" dirty="0" smtClean="0"/>
              <a:t>or enrichment </a:t>
            </a:r>
            <a:r>
              <a:rPr lang="en-US" dirty="0"/>
              <a:t>can get you closer to what </a:t>
            </a:r>
            <a:r>
              <a:rPr lang="en-US" dirty="0" smtClean="0"/>
              <a:t>you </a:t>
            </a:r>
            <a:r>
              <a:rPr lang="en-US" dirty="0"/>
              <a:t>need to answer your questions</a:t>
            </a:r>
          </a:p>
        </p:txBody>
      </p:sp>
    </p:spTree>
    <p:extLst>
      <p:ext uri="{BB962C8B-B14F-4D97-AF65-F5344CB8AC3E}">
        <p14:creationId xmlns:p14="http://schemas.microsoft.com/office/powerpoint/2010/main" val="9100151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Data criticism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Are you confident that you </a:t>
            </a:r>
            <a:r>
              <a:rPr lang="en-US" dirty="0" smtClean="0"/>
              <a:t>know your </a:t>
            </a:r>
            <a:r>
              <a:rPr lang="en-US" dirty="0"/>
              <a:t>data with all its </a:t>
            </a:r>
            <a:r>
              <a:rPr lang="en-US" dirty="0" smtClean="0"/>
              <a:t>shortcomings well </a:t>
            </a:r>
            <a:r>
              <a:rPr lang="en-US" dirty="0"/>
              <a:t>enough to </a:t>
            </a:r>
            <a:r>
              <a:rPr lang="en-US" dirty="0" err="1"/>
              <a:t>analyse</a:t>
            </a:r>
            <a:r>
              <a:rPr lang="en-US" dirty="0"/>
              <a:t> it?</a:t>
            </a:r>
          </a:p>
        </p:txBody>
      </p:sp>
    </p:spTree>
    <p:extLst>
      <p:ext uri="{BB962C8B-B14F-4D97-AF65-F5344CB8AC3E}">
        <p14:creationId xmlns:p14="http://schemas.microsoft.com/office/powerpoint/2010/main" val="565225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Data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Are you confident that you </a:t>
            </a:r>
            <a:r>
              <a:rPr lang="en-US" dirty="0" smtClean="0"/>
              <a:t>understand centrality</a:t>
            </a:r>
            <a:r>
              <a:rPr lang="en-US" dirty="0"/>
              <a:t>, clustering and layout </a:t>
            </a:r>
            <a:r>
              <a:rPr lang="en-US" dirty="0" smtClean="0"/>
              <a:t>algorithms well </a:t>
            </a:r>
            <a:r>
              <a:rPr lang="en-US" dirty="0"/>
              <a:t>enough to draw your conclusions?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190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What is a network?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77301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Wikipedia: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“Social network analysis views social </a:t>
            </a:r>
            <a:r>
              <a:rPr lang="en-US" b="1" i="1" dirty="0"/>
              <a:t>relationships</a:t>
            </a:r>
            <a:r>
              <a:rPr lang="en-US" dirty="0"/>
              <a:t> in terms of network theory, consisting of </a:t>
            </a:r>
            <a:r>
              <a:rPr lang="en-US" b="1" i="1" dirty="0"/>
              <a:t>nodes</a:t>
            </a:r>
            <a:r>
              <a:rPr lang="en-US" dirty="0"/>
              <a:t> (representing individual actors within the network) and </a:t>
            </a:r>
            <a:r>
              <a:rPr lang="en-US" b="1" i="1" dirty="0"/>
              <a:t>ties</a:t>
            </a:r>
            <a:r>
              <a:rPr lang="en-US" dirty="0"/>
              <a:t> (which represent relationships between the individuals, such as friendship, kinship, organizations, sexual relationships, etc.</a:t>
            </a:r>
            <a:r>
              <a:rPr lang="en-US" dirty="0" smtClean="0"/>
              <a:t>)</a:t>
            </a:r>
            <a:r>
              <a:rPr lang="en-US" dirty="0" smtClean="0"/>
              <a:t>”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95536" y="6237312"/>
            <a:ext cx="646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http://</a:t>
            </a:r>
            <a:r>
              <a:rPr lang="en-US" dirty="0" err="1">
                <a:solidFill>
                  <a:srgbClr val="FFFFFF"/>
                </a:solidFill>
              </a:rPr>
              <a:t>en.wikipedia.org</a:t>
            </a:r>
            <a:r>
              <a:rPr lang="en-US" dirty="0">
                <a:solidFill>
                  <a:srgbClr val="FFFFFF"/>
                </a:solidFill>
              </a:rPr>
              <a:t>/wiki/</a:t>
            </a:r>
            <a:r>
              <a:rPr lang="en-US" dirty="0" err="1">
                <a:solidFill>
                  <a:srgbClr val="FFFFFF"/>
                </a:solidFill>
              </a:rPr>
              <a:t>Social_network_analysis</a:t>
            </a:r>
            <a:r>
              <a:rPr lang="en-US" dirty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2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Interpretability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Are you confident that the results of your analyses can be used to answer your questions?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Are you sure that your </a:t>
            </a:r>
            <a:r>
              <a:rPr lang="en-US" dirty="0" err="1" smtClean="0"/>
              <a:t>visualisation</a:t>
            </a:r>
            <a:r>
              <a:rPr lang="en-US" dirty="0" smtClean="0"/>
              <a:t> has an added value for your audience?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091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PS: 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Tools and methods are no ends in themselves</a:t>
            </a:r>
          </a:p>
          <a:p>
            <a:r>
              <a:rPr lang="en-US" dirty="0" smtClean="0"/>
              <a:t>Neither are </a:t>
            </a:r>
            <a:r>
              <a:rPr lang="en-US" dirty="0" err="1" smtClean="0"/>
              <a:t>visualisations</a:t>
            </a:r>
            <a:r>
              <a:rPr lang="en-US" dirty="0" smtClean="0"/>
              <a:t> and cluster or centrality analyses</a:t>
            </a:r>
          </a:p>
          <a:p>
            <a:r>
              <a:rPr lang="en-US" dirty="0" smtClean="0"/>
              <a:t>SNA has a lot to offer in terms of methods and theories, relevant empirical studies can inspire historical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753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Types of </a:t>
            </a:r>
            <a:r>
              <a:rPr lang="en-US" dirty="0" err="1" smtClean="0"/>
              <a:t>visualisations</a:t>
            </a:r>
            <a:endParaRPr lang="en-US" dirty="0"/>
          </a:p>
        </p:txBody>
      </p:sp>
      <p:pic>
        <p:nvPicPr>
          <p:cNvPr id="4" name="Picture 3" descr="Race Stat vs R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42510"/>
            <a:ext cx="5508104" cy="315058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5" name="Picture 4" descr="F2_C100_Abbildung 4 Vermittlungsbeziehungen zu Luise Meier-1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687" y="2348880"/>
            <a:ext cx="4509120" cy="450912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79512" y="692696"/>
            <a:ext cx="3911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Exploration, expert knowledge required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62877" y="1916832"/>
            <a:ext cx="1877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Illustration, public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2014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What to expect from SNA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0" y="1340768"/>
            <a:ext cx="6588224" cy="406680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3528" y="6309320"/>
            <a:ext cx="71614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Valdis</a:t>
            </a:r>
            <a:r>
              <a:rPr lang="en-US" dirty="0" smtClean="0">
                <a:solidFill>
                  <a:schemeClr val="bg1"/>
                </a:solidFill>
              </a:rPr>
              <a:t> Krebs</a:t>
            </a:r>
            <a:r>
              <a:rPr lang="en-US" dirty="0">
                <a:solidFill>
                  <a:srgbClr val="FFFFFF"/>
                </a:solidFill>
              </a:rPr>
              <a:t>: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Network Discovery </a:t>
            </a:r>
            <a:r>
              <a:rPr lang="en-US" dirty="0" smtClean="0">
                <a:solidFill>
                  <a:srgbClr val="FFFFFF"/>
                </a:solidFill>
              </a:rPr>
              <a:t>Matrix, </a:t>
            </a:r>
            <a:r>
              <a:rPr lang="en-US" dirty="0" smtClean="0">
                <a:solidFill>
                  <a:schemeClr val="bg1"/>
                </a:solidFill>
              </a:rPr>
              <a:t>http</a:t>
            </a:r>
            <a:r>
              <a:rPr lang="en-US" dirty="0">
                <a:solidFill>
                  <a:schemeClr val="bg1"/>
                </a:solidFill>
              </a:rPr>
              <a:t>://</a:t>
            </a:r>
            <a:r>
              <a:rPr lang="en-US" dirty="0" err="1">
                <a:solidFill>
                  <a:schemeClr val="bg1"/>
                </a:solidFill>
              </a:rPr>
              <a:t>www.orgnet.com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sna.html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43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5</a:t>
            </a:r>
            <a:r>
              <a:rPr lang="en-US" dirty="0" smtClean="0"/>
              <a:t>. </a:t>
            </a:r>
            <a:r>
              <a:rPr lang="en-US" dirty="0"/>
              <a:t>Useful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94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5064" b="12822"/>
          <a:stretch/>
        </p:blipFill>
        <p:spPr>
          <a:xfrm>
            <a:off x="-1" y="0"/>
            <a:ext cx="9577385" cy="685800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4960637" y="6488668"/>
            <a:ext cx="3726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http://</a:t>
            </a:r>
            <a:r>
              <a:rPr lang="fr-FR" dirty="0" err="1"/>
              <a:t>historicalnetworkresearch.org</a:t>
            </a:r>
            <a:r>
              <a:rPr lang="fr-FR" dirty="0"/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2771800" y="1052736"/>
            <a:ext cx="3726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http://</a:t>
            </a:r>
            <a:r>
              <a:rPr lang="fr-FR" dirty="0" err="1">
                <a:solidFill>
                  <a:srgbClr val="FFFFFF"/>
                </a:solidFill>
              </a:rPr>
              <a:t>historicalnetworkresearch.org</a:t>
            </a:r>
            <a:r>
              <a:rPr lang="fr-FR" dirty="0">
                <a:solidFill>
                  <a:srgbClr val="FFFFFF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851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4" y="5738929"/>
            <a:ext cx="5085207" cy="8900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2" y="3836346"/>
            <a:ext cx="5085207" cy="107114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52" y="3836346"/>
            <a:ext cx="2413842" cy="26273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234837" y="4031243"/>
            <a:ext cx="34316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000000"/>
                </a:solidFill>
              </a:rPr>
              <a:t>http://</a:t>
            </a:r>
            <a:r>
              <a:rPr lang="fr-FR" dirty="0" err="1">
                <a:solidFill>
                  <a:srgbClr val="000000"/>
                </a:solidFill>
              </a:rPr>
              <a:t>connectedpast.soton.ac.uk</a:t>
            </a:r>
            <a:r>
              <a:rPr lang="fr-FR" dirty="0">
                <a:solidFill>
                  <a:srgbClr val="000000"/>
                </a:solidFill>
              </a:rPr>
              <a:t>/</a:t>
            </a:r>
          </a:p>
        </p:txBody>
      </p:sp>
      <p:sp>
        <p:nvSpPr>
          <p:cNvPr id="4" name="Rectangle 3"/>
          <p:cNvSpPr/>
          <p:nvPr/>
        </p:nvSpPr>
        <p:spPr>
          <a:xfrm>
            <a:off x="5209052" y="6309320"/>
            <a:ext cx="3035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FFFF"/>
                </a:solidFill>
              </a:rPr>
              <a:t>http://</a:t>
            </a:r>
            <a:r>
              <a:rPr lang="fr-FR" dirty="0" err="1">
                <a:solidFill>
                  <a:srgbClr val="FFFFFF"/>
                </a:solidFill>
              </a:rPr>
              <a:t>reshist.hypotheses.org</a:t>
            </a:r>
            <a:r>
              <a:rPr lang="fr-FR" dirty="0">
                <a:solidFill>
                  <a:srgbClr val="FFFFFF"/>
                </a:solidFill>
              </a:rPr>
              <a:t>/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58" y="1618172"/>
            <a:ext cx="5085207" cy="142486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263606" y="1986673"/>
            <a:ext cx="3311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rgbClr val="000000"/>
                </a:solidFill>
              </a:rPr>
              <a:t>https</a:t>
            </a:r>
            <a:r>
              <a:rPr lang="fr-FR" dirty="0">
                <a:solidFill>
                  <a:srgbClr val="000000"/>
                </a:solidFill>
              </a:rPr>
              <a:t>://</a:t>
            </a:r>
            <a:r>
              <a:rPr lang="fr-FR" dirty="0" err="1">
                <a:solidFill>
                  <a:srgbClr val="000000"/>
                </a:solidFill>
              </a:rPr>
              <a:t>oeaw.academia.edu</a:t>
            </a:r>
            <a:r>
              <a:rPr lang="fr-FR" dirty="0" smtClean="0">
                <a:solidFill>
                  <a:srgbClr val="000000"/>
                </a:solidFill>
              </a:rPr>
              <a:t>/</a:t>
            </a:r>
          </a:p>
          <a:p>
            <a:r>
              <a:rPr lang="fr-FR" dirty="0" err="1" smtClean="0">
                <a:solidFill>
                  <a:srgbClr val="000000"/>
                </a:solidFill>
              </a:rPr>
              <a:t>TopographiesofEntanglements</a:t>
            </a: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dirty="0" err="1" smtClean="0">
                <a:solidFill>
                  <a:srgbClr val="000000"/>
                </a:solidFill>
              </a:rPr>
              <a:t>Other</a:t>
            </a:r>
            <a:r>
              <a:rPr lang="fr-FR" dirty="0" smtClean="0">
                <a:solidFill>
                  <a:srgbClr val="000000"/>
                </a:solidFill>
              </a:rPr>
              <a:t> initiatives</a:t>
            </a:r>
            <a:endParaRPr lang="fr-FR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1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Getting started: SNA for humanists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SNA Summer Schools</a:t>
            </a:r>
          </a:p>
          <a:p>
            <a:endParaRPr lang="en-US" sz="2400" dirty="0" smtClean="0"/>
          </a:p>
          <a:p>
            <a:r>
              <a:rPr lang="en-US" sz="2400" dirty="0"/>
              <a:t>SOCNET, </a:t>
            </a:r>
            <a:r>
              <a:rPr lang="en-US" sz="2400" dirty="0" smtClean="0"/>
              <a:t>http</a:t>
            </a:r>
            <a:r>
              <a:rPr lang="en-US" sz="2400" dirty="0"/>
              <a:t>://</a:t>
            </a:r>
            <a:r>
              <a:rPr lang="en-US" sz="2400" dirty="0" err="1"/>
              <a:t>www.insna.org</a:t>
            </a:r>
            <a:r>
              <a:rPr lang="en-US" sz="2400" dirty="0"/>
              <a:t>/</a:t>
            </a:r>
            <a:r>
              <a:rPr lang="en-US" sz="2400" dirty="0" err="1" smtClean="0"/>
              <a:t>socnet.html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Historical Network Research (bibliography, newsletter, resources, events,</a:t>
            </a:r>
            <a:r>
              <a:rPr lang="en-US" sz="2400" dirty="0"/>
              <a:t> </a:t>
            </a:r>
            <a:r>
              <a:rPr lang="en-US" sz="2400" dirty="0" smtClean="0"/>
              <a:t>http</a:t>
            </a:r>
            <a:r>
              <a:rPr lang="en-US" sz="2400" dirty="0"/>
              <a:t>://</a:t>
            </a:r>
            <a:r>
              <a:rPr lang="en-US" sz="2400" dirty="0" err="1"/>
              <a:t>historicalnetworkresearch.org</a:t>
            </a:r>
            <a:r>
              <a:rPr lang="en-US" sz="2400" dirty="0" smtClean="0"/>
              <a:t>/</a:t>
            </a:r>
          </a:p>
          <a:p>
            <a:endParaRPr lang="en-US" sz="2400" dirty="0" smtClean="0"/>
          </a:p>
          <a:p>
            <a:r>
              <a:rPr lang="en-US" sz="2400" dirty="0" err="1" smtClean="0"/>
              <a:t>Reseaux</a:t>
            </a:r>
            <a:r>
              <a:rPr lang="en-US" sz="2400" dirty="0" smtClean="0"/>
              <a:t> </a:t>
            </a:r>
            <a:r>
              <a:rPr lang="en-US" sz="2400" dirty="0"/>
              <a:t>et histoire, http://</a:t>
            </a:r>
            <a:r>
              <a:rPr lang="en-US" sz="2400" dirty="0" err="1"/>
              <a:t>reshist.hypotheses.org</a:t>
            </a:r>
            <a:r>
              <a:rPr lang="en-US" sz="2400" dirty="0" smtClean="0"/>
              <a:t>/</a:t>
            </a:r>
          </a:p>
          <a:p>
            <a:endParaRPr lang="en-US" sz="2400" dirty="0"/>
          </a:p>
          <a:p>
            <a:r>
              <a:rPr lang="en-US" sz="2400" dirty="0" smtClean="0"/>
              <a:t>The </a:t>
            </a:r>
            <a:r>
              <a:rPr lang="en-US" sz="2400" dirty="0"/>
              <a:t>Networks Network, </a:t>
            </a:r>
            <a:r>
              <a:rPr lang="en-US" sz="2400" dirty="0" smtClean="0"/>
              <a:t>https</a:t>
            </a:r>
            <a:r>
              <a:rPr lang="en-US" sz="2400" dirty="0"/>
              <a:t>://</a:t>
            </a:r>
            <a:r>
              <a:rPr lang="en-US" sz="2400" dirty="0" err="1"/>
              <a:t>groups.google.com</a:t>
            </a:r>
            <a:r>
              <a:rPr lang="en-US" sz="2400" dirty="0"/>
              <a:t>/forum/#!forum/the-networks-</a:t>
            </a:r>
            <a:r>
              <a:rPr lang="en-US" sz="2400" dirty="0" smtClean="0"/>
              <a:t>network</a:t>
            </a:r>
          </a:p>
          <a:p>
            <a:endParaRPr lang="en-US" sz="2400" dirty="0" smtClean="0"/>
          </a:p>
          <a:p>
            <a:r>
              <a:rPr lang="en-US" sz="2400" dirty="0" smtClean="0"/>
              <a:t>Or: </a:t>
            </a:r>
            <a:r>
              <a:rPr lang="en-US" sz="2400" dirty="0" err="1" smtClean="0"/>
              <a:t>marten.during@cvce.eu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018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Recommended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330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Scott </a:t>
            </a:r>
            <a:r>
              <a:rPr lang="en-US" sz="2400" dirty="0" err="1">
                <a:solidFill>
                  <a:srgbClr val="000000"/>
                </a:solidFill>
              </a:rPr>
              <a:t>Weingart’s</a:t>
            </a:r>
            <a:r>
              <a:rPr lang="en-US" sz="2400" dirty="0">
                <a:solidFill>
                  <a:srgbClr val="000000"/>
                </a:solidFill>
              </a:rPr>
              <a:t> Networks Demystified series 1-</a:t>
            </a:r>
            <a:r>
              <a:rPr lang="en-US" sz="2400" dirty="0" smtClean="0">
                <a:solidFill>
                  <a:srgbClr val="000000"/>
                </a:solidFill>
              </a:rPr>
              <a:t>8 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Claire </a:t>
            </a:r>
            <a:r>
              <a:rPr lang="en-US" sz="2400" dirty="0" err="1">
                <a:solidFill>
                  <a:srgbClr val="000000"/>
                </a:solidFill>
              </a:rPr>
              <a:t>Lemercier</a:t>
            </a:r>
            <a:r>
              <a:rPr lang="en-US" sz="2400" dirty="0">
                <a:solidFill>
                  <a:srgbClr val="000000"/>
                </a:solidFill>
              </a:rPr>
              <a:t>, Formal network methods in history: why and how</a:t>
            </a:r>
            <a:r>
              <a:rPr lang="en-US" sz="2400" dirty="0" smtClean="0">
                <a:solidFill>
                  <a:srgbClr val="000000"/>
                </a:solidFill>
              </a:rPr>
              <a:t>?</a:t>
            </a: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400" dirty="0" err="1" smtClean="0">
                <a:solidFill>
                  <a:srgbClr val="000000"/>
                </a:solidFill>
              </a:rPr>
              <a:t>Düring</a:t>
            </a:r>
            <a:r>
              <a:rPr lang="en-US" sz="2400" dirty="0" smtClean="0">
                <a:solidFill>
                  <a:srgbClr val="000000"/>
                </a:solidFill>
              </a:rPr>
              <a:t>, M. (2015). </a:t>
            </a:r>
            <a:r>
              <a:rPr lang="en-US" sz="2400" dirty="0" smtClean="0"/>
              <a:t>Cheat Sheet: Social Network Analysis for Humanists, </a:t>
            </a:r>
            <a:r>
              <a:rPr lang="en-US" sz="2400" dirty="0" smtClean="0">
                <a:hlinkClick r:id="rId2"/>
              </a:rPr>
              <a:t>http://cvcedhlab.hypotheses.org/106</a:t>
            </a:r>
            <a:r>
              <a:rPr lang="en-US" sz="2400" dirty="0" smtClean="0"/>
              <a:t> 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[</a:t>
            </a:r>
            <a:r>
              <a:rPr lang="en-US" sz="2400" dirty="0" err="1" smtClean="0"/>
              <a:t>Düring</a:t>
            </a:r>
            <a:r>
              <a:rPr lang="en-US" sz="2400" dirty="0" smtClean="0"/>
              <a:t>, M. (2015). From Hermeneutics to Data to Networks: Data Extraction and Network Visualization of Historical Sources. </a:t>
            </a:r>
            <a:r>
              <a:rPr lang="en-US" sz="2400" dirty="0" smtClean="0">
                <a:hlinkClick r:id="rId3" tooltip="From Hermeneutics to Data to Networks: Data Extraction and Network Visualization of Historical Sources"/>
              </a:rPr>
              <a:t>http://programminghistorian.org/lessons/creating-network-diagrams-from-historical-sources</a:t>
            </a:r>
            <a:r>
              <a:rPr lang="en-US" sz="2400" dirty="0" smtClean="0"/>
              <a:t>]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1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en-US" dirty="0" smtClean="0"/>
              <a:t>6. Thoughts on </a:t>
            </a:r>
            <a:r>
              <a:rPr lang="en-US" dirty="0"/>
              <a:t>project </a:t>
            </a:r>
            <a:r>
              <a:rPr lang="en-US" dirty="0" smtClean="0"/>
              <a:t>outlines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396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000" noProof="0" dirty="0" smtClean="0"/>
              <a:t>Reduction </a:t>
            </a:r>
          </a:p>
          <a:p>
            <a:pPr>
              <a:buFont typeface="Arial" pitchFamily="34" charset="0"/>
              <a:buChar char="•"/>
            </a:pPr>
            <a:r>
              <a:rPr lang="en-US" sz="2000" noProof="0" dirty="0" smtClean="0"/>
              <a:t>Abstraction</a:t>
            </a:r>
          </a:p>
          <a:p>
            <a:pPr>
              <a:buFont typeface="Arial" pitchFamily="34" charset="0"/>
              <a:buChar char="•"/>
            </a:pPr>
            <a:r>
              <a:rPr lang="en-US" sz="2000" noProof="0" dirty="0" smtClean="0"/>
              <a:t>Categorization</a:t>
            </a:r>
          </a:p>
          <a:p>
            <a:pPr>
              <a:buFont typeface="Arial" pitchFamily="34" charset="0"/>
              <a:buChar char="•"/>
            </a:pPr>
            <a:r>
              <a:rPr lang="en-US" sz="2000" noProof="0" dirty="0" smtClean="0"/>
              <a:t>Targeted representation</a:t>
            </a:r>
            <a:br>
              <a:rPr lang="en-US" sz="2000" noProof="0" dirty="0" smtClean="0"/>
            </a:br>
            <a:endParaRPr lang="en-US" sz="2000" noProof="0" dirty="0" smtClean="0"/>
          </a:p>
          <a:p>
            <a:pPr marL="0" indent="0">
              <a:buNone/>
            </a:pPr>
            <a:r>
              <a:rPr lang="en-US" sz="2000" noProof="0" dirty="0" smtClean="0"/>
              <a:t>Main objective: </a:t>
            </a:r>
            <a:r>
              <a:rPr lang="en-US" sz="2000" b="1" noProof="0" dirty="0" smtClean="0"/>
              <a:t>Orientation</a:t>
            </a:r>
          </a:p>
          <a:p>
            <a:endParaRPr lang="en-US" sz="2000" noProof="0" dirty="0"/>
          </a:p>
        </p:txBody>
      </p:sp>
      <p:pic>
        <p:nvPicPr>
          <p:cNvPr id="4106" name="Picture 10" descr="landkarte2"/>
          <p:cNvPicPr>
            <a:picLocks noChangeAspect="1" noChangeArrowheads="1"/>
          </p:cNvPicPr>
          <p:nvPr/>
        </p:nvPicPr>
        <p:blipFill rotWithShape="1">
          <a:blip r:embed="rId3" cstate="print"/>
          <a:srcRect t="14026"/>
          <a:stretch/>
        </p:blipFill>
        <p:spPr bwMode="auto">
          <a:xfrm>
            <a:off x="4523084" y="1440161"/>
            <a:ext cx="4624091" cy="5445223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4461526" y="5685055"/>
            <a:ext cx="468247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See: Lothar Krempel: Visualisierung komplexer Systeme. </a:t>
            </a:r>
            <a:r>
              <a:rPr lang="de-DE" dirty="0"/>
              <a:t>G</a:t>
            </a:r>
            <a:r>
              <a:rPr lang="de-DE" dirty="0" smtClean="0"/>
              <a:t>rundlagen der Darstellung mehrdimensionaler Netzwerke. </a:t>
            </a:r>
            <a:br>
              <a:rPr lang="de-DE" dirty="0" smtClean="0"/>
            </a:br>
            <a:r>
              <a:rPr lang="de-DE" dirty="0" smtClean="0"/>
              <a:t>Campus Verlag 2005</a:t>
            </a:r>
            <a:endParaRPr lang="de-DE" dirty="0"/>
          </a:p>
        </p:txBody>
      </p:sp>
      <p:pic>
        <p:nvPicPr>
          <p:cNvPr id="7" name="Picture 2" descr="F:\2010-11-24 Doktorarbeit KWI\DATASNA\Segal Egonetz\pics Segal\UnterkunftSegalsÜberschendiungen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59866"/>
            <a:ext cx="4543524" cy="2825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mtClean="0"/>
              <a:t>The purpose of network visualisations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55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Dynamic network?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Alternative to sender-recipient</a:t>
            </a:r>
          </a:p>
          <a:p>
            <a:pPr marL="0" indent="0">
              <a:buNone/>
            </a:pPr>
            <a:r>
              <a:rPr lang="en-US" dirty="0" smtClean="0"/>
              <a:t>networks: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Person -&gt; Topic</a:t>
            </a:r>
          </a:p>
          <a:p>
            <a:pPr marL="0" indent="0">
              <a:buNone/>
            </a:pPr>
            <a:r>
              <a:rPr lang="en-US" dirty="0" smtClean="0"/>
              <a:t>Person -&gt; Concept</a:t>
            </a:r>
          </a:p>
          <a:p>
            <a:pPr marL="0" indent="0">
              <a:buNone/>
            </a:pPr>
            <a:r>
              <a:rPr lang="en-US" dirty="0" smtClean="0"/>
              <a:t>Person -&gt; ...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en-US" dirty="0"/>
              <a:t>Communication </a:t>
            </a:r>
            <a:r>
              <a:rPr lang="en-US" dirty="0" smtClean="0"/>
              <a:t>networks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548680"/>
            <a:ext cx="3068960" cy="30689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5" y="3847140"/>
            <a:ext cx="3010859" cy="30108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6165304"/>
            <a:ext cx="5832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Models developed in </a:t>
            </a:r>
            <a:r>
              <a:rPr lang="en-US" dirty="0" err="1" smtClean="0">
                <a:solidFill>
                  <a:srgbClr val="FFFFFF"/>
                </a:solidFill>
              </a:rPr>
              <a:t>organisational</a:t>
            </a:r>
            <a:r>
              <a:rPr lang="en-US" dirty="0" smtClean="0">
                <a:solidFill>
                  <a:srgbClr val="FFFFFF"/>
                </a:solidFill>
              </a:rPr>
              <a:t> studies, epidemiology, “rumor networks”, diffusion of innovations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94990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/>
              <a:t>Best practices in Linked Data</a:t>
            </a:r>
          </a:p>
          <a:p>
            <a:r>
              <a:rPr lang="en-US" dirty="0" err="1" smtClean="0"/>
              <a:t>Pelagios</a:t>
            </a:r>
            <a:r>
              <a:rPr lang="en-US" dirty="0" smtClean="0"/>
              <a:t> project</a:t>
            </a:r>
          </a:p>
          <a:p>
            <a:r>
              <a:rPr lang="en-US" dirty="0" smtClean="0">
                <a:hlinkClick r:id="rId2"/>
              </a:rPr>
              <a:t>http://histograph.eu</a:t>
            </a:r>
            <a:r>
              <a:rPr lang="en-US" dirty="0" smtClean="0"/>
              <a:t> (adds crowdsourcing) </a:t>
            </a:r>
          </a:p>
          <a:p>
            <a:r>
              <a:rPr lang="en-US" dirty="0" smtClean="0"/>
              <a:t>deutsche-</a:t>
            </a:r>
            <a:r>
              <a:rPr lang="en-US" dirty="0" err="1" smtClean="0"/>
              <a:t>biographie.de</a:t>
            </a:r>
            <a:endParaRPr lang="en-US" dirty="0" smtClean="0"/>
          </a:p>
          <a:p>
            <a:r>
              <a:rPr lang="en-US" dirty="0" err="1" smtClean="0"/>
              <a:t>ePistolarium</a:t>
            </a:r>
            <a:endParaRPr lang="en-US" dirty="0" smtClean="0"/>
          </a:p>
          <a:p>
            <a:r>
              <a:rPr lang="en-US" dirty="0">
                <a:hlinkClick r:id="rId3"/>
              </a:rPr>
              <a:t>http://kindred.stanford.edu/</a:t>
            </a:r>
            <a:r>
              <a:rPr lang="en-US" dirty="0" smtClean="0">
                <a:hlinkClick r:id="rId3"/>
              </a:rPr>
              <a:t>#</a:t>
            </a:r>
            <a:r>
              <a:rPr lang="en-US" dirty="0" smtClean="0"/>
              <a:t> </a:t>
            </a:r>
          </a:p>
          <a:p>
            <a:r>
              <a:rPr lang="en-US" dirty="0">
                <a:hlinkClick r:id="rId4"/>
              </a:rPr>
              <a:t>Slides “Historische Netzwerkforschung und Semantic Web</a:t>
            </a:r>
            <a:r>
              <a:rPr lang="en-US" dirty="0" smtClean="0">
                <a:hlinkClick r:id="rId4"/>
              </a:rPr>
              <a:t>”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Challenge to conduct original research based on metadata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Exploration of linkable datasets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795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Exploration: Who is connected to whom?</a:t>
            </a:r>
          </a:p>
          <a:p>
            <a:r>
              <a:rPr lang="en-US" dirty="0" smtClean="0"/>
              <a:t>Work with bipartite networks (e.g. films –shown in-cinemas)</a:t>
            </a:r>
          </a:p>
          <a:p>
            <a:r>
              <a:rPr lang="en-US" dirty="0" smtClean="0">
                <a:hlinkClick r:id="rId2"/>
              </a:rPr>
              <a:t>E.g. http</a:t>
            </a:r>
            <a:r>
              <a:rPr lang="en-US" dirty="0">
                <a:hlinkClick r:id="rId2"/>
              </a:rPr>
              <a:t>://raw.densitydesign.org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has many straightforward data </a:t>
            </a:r>
            <a:r>
              <a:rPr lang="en-US" dirty="0" err="1" smtClean="0"/>
              <a:t>viz</a:t>
            </a:r>
            <a:r>
              <a:rPr lang="en-US" dirty="0" smtClean="0"/>
              <a:t> tools for exploration</a:t>
            </a:r>
          </a:p>
          <a:p>
            <a:r>
              <a:rPr lang="en-US" dirty="0" smtClean="0"/>
              <a:t>Missing data: At least 80-90% correct data necessary for reliable centrality computations*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Models in economics</a:t>
            </a:r>
          </a:p>
          <a:p>
            <a:r>
              <a:rPr lang="en-US" dirty="0" smtClean="0"/>
              <a:t>Collaborations with geographers</a:t>
            </a:r>
            <a:r>
              <a:rPr lang="en-US" dirty="0" smtClean="0"/>
              <a:t>?</a:t>
            </a:r>
          </a:p>
          <a:p>
            <a:r>
              <a:rPr lang="en-US" dirty="0" smtClean="0"/>
              <a:t>Exponential Random Graph/Agent-based modeling for hypotheses-testing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Cinema history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-36512" y="6165304"/>
            <a:ext cx="918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* </a:t>
            </a:r>
            <a:r>
              <a:rPr lang="en-US" dirty="0" err="1" smtClean="0">
                <a:solidFill>
                  <a:srgbClr val="FFFFFF"/>
                </a:solidFill>
              </a:rPr>
              <a:t>Borgatti</a:t>
            </a:r>
            <a:r>
              <a:rPr lang="en-US" dirty="0" smtClean="0">
                <a:solidFill>
                  <a:srgbClr val="FFFFFF"/>
                </a:solidFill>
              </a:rPr>
              <a:t> et al., http</a:t>
            </a:r>
            <a:r>
              <a:rPr lang="en-US" dirty="0">
                <a:solidFill>
                  <a:srgbClr val="FFFFFF"/>
                </a:solidFill>
              </a:rPr>
              <a:t>://</a:t>
            </a:r>
            <a:r>
              <a:rPr lang="en-US" dirty="0" err="1">
                <a:solidFill>
                  <a:srgbClr val="FFFFFF"/>
                </a:solidFill>
              </a:rPr>
              <a:t>www.researchgate.net</a:t>
            </a:r>
            <a:r>
              <a:rPr lang="en-US" dirty="0">
                <a:solidFill>
                  <a:srgbClr val="FFFFFF"/>
                </a:solidFill>
              </a:rPr>
              <a:t>/publication/222427938_On_the_robustness_of_centrality_measures_under_conditions_of_imperfect_data</a:t>
            </a:r>
          </a:p>
        </p:txBody>
      </p:sp>
    </p:spTree>
    <p:extLst>
      <p:ext uri="{BB962C8B-B14F-4D97-AF65-F5344CB8AC3E}">
        <p14:creationId xmlns:p14="http://schemas.microsoft.com/office/powerpoint/2010/main" val="8747954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Musical genres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9512" y="6309320"/>
            <a:ext cx="3070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http://</a:t>
            </a:r>
            <a:r>
              <a:rPr lang="en-US" dirty="0" err="1">
                <a:solidFill>
                  <a:srgbClr val="FFFFFF"/>
                </a:solidFill>
              </a:rPr>
              <a:t>fathom.info</a:t>
            </a:r>
            <a:r>
              <a:rPr lang="en-US" dirty="0">
                <a:solidFill>
                  <a:srgbClr val="FFFFFF"/>
                </a:solidFill>
              </a:rPr>
              <a:t>/miles-web/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836712"/>
            <a:ext cx="5790385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312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HNR Conference 2015 in Lisbon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t="9938" b="9938"/>
          <a:stretch>
            <a:fillRect/>
          </a:stretch>
        </p:blipFill>
        <p:spPr/>
      </p:pic>
      <p:sp>
        <p:nvSpPr>
          <p:cNvPr id="7" name="Rectangle 6"/>
          <p:cNvSpPr/>
          <p:nvPr/>
        </p:nvSpPr>
        <p:spPr>
          <a:xfrm>
            <a:off x="1763688" y="1196752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https://historicalnetworkresearch2015.wordpress.com/</a:t>
            </a:r>
          </a:p>
        </p:txBody>
      </p:sp>
    </p:spTree>
    <p:extLst>
      <p:ext uri="{BB962C8B-B14F-4D97-AF65-F5344CB8AC3E}">
        <p14:creationId xmlns:p14="http://schemas.microsoft.com/office/powerpoint/2010/main" val="6390226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Examples – Facebook friendships</a:t>
            </a:r>
            <a:endParaRPr lang="en-US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55411"/>
            <a:ext cx="9144000" cy="416182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7330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Examples – Deutschland AG 1996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722" b="722"/>
          <a:stretch>
            <a:fillRect/>
          </a:stretch>
        </p:blipFill>
        <p:spPr>
          <a:xfrm>
            <a:off x="251520" y="1268760"/>
            <a:ext cx="8686800" cy="4777405"/>
          </a:xfrm>
        </p:spPr>
      </p:pic>
      <p:sp>
        <p:nvSpPr>
          <p:cNvPr id="6" name="Rectangle 5"/>
          <p:cNvSpPr/>
          <p:nvPr/>
        </p:nvSpPr>
        <p:spPr>
          <a:xfrm>
            <a:off x="0" y="6444044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http://</a:t>
            </a:r>
            <a:r>
              <a:rPr lang="en-US" dirty="0" err="1" smtClean="0">
                <a:solidFill>
                  <a:srgbClr val="FFFFFF"/>
                </a:solidFill>
              </a:rPr>
              <a:t>www.mpi-fg-koeln.mpg.de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n-US" dirty="0" err="1" smtClean="0">
                <a:solidFill>
                  <a:srgbClr val="FFFFFF"/>
                </a:solidFill>
              </a:rPr>
              <a:t>pu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n-US" dirty="0" err="1" smtClean="0">
                <a:solidFill>
                  <a:srgbClr val="FFFFFF"/>
                </a:solidFill>
              </a:rPr>
              <a:t>workpap</a:t>
            </a:r>
            <a:r>
              <a:rPr lang="en-US" dirty="0" smtClean="0">
                <a:solidFill>
                  <a:srgbClr val="FFFFFF"/>
                </a:solidFill>
              </a:rPr>
              <a:t>/wp03-9/wp03-9.html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92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Examples – Deutschland AG 2000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373" b="373"/>
          <a:stretch>
            <a:fillRect/>
          </a:stretch>
        </p:blipFill>
        <p:spPr>
          <a:xfrm>
            <a:off x="251520" y="1412776"/>
            <a:ext cx="8229600" cy="4525963"/>
          </a:xfrm>
        </p:spPr>
      </p:pic>
      <p:sp>
        <p:nvSpPr>
          <p:cNvPr id="6" name="Rectangle 5"/>
          <p:cNvSpPr/>
          <p:nvPr/>
        </p:nvSpPr>
        <p:spPr>
          <a:xfrm>
            <a:off x="0" y="6444044"/>
            <a:ext cx="86764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http://</a:t>
            </a:r>
            <a:r>
              <a:rPr lang="en-US" dirty="0" err="1" smtClean="0">
                <a:solidFill>
                  <a:srgbClr val="FFFFFF"/>
                </a:solidFill>
              </a:rPr>
              <a:t>www.mpi-fg-koeln.mpg.de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n-US" dirty="0" err="1" smtClean="0">
                <a:solidFill>
                  <a:srgbClr val="FFFFFF"/>
                </a:solidFill>
              </a:rPr>
              <a:t>pu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r>
              <a:rPr lang="en-US" dirty="0" err="1" smtClean="0">
                <a:solidFill>
                  <a:srgbClr val="FFFFFF"/>
                </a:solidFill>
              </a:rPr>
              <a:t>workpap</a:t>
            </a:r>
            <a:r>
              <a:rPr lang="en-US" dirty="0" smtClean="0">
                <a:solidFill>
                  <a:srgbClr val="FFFFFF"/>
                </a:solidFill>
              </a:rPr>
              <a:t>/wp03-9/wp03-9.html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8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Examples – your LinkedIn relations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rcRect t="7082" b="7082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0" y="64440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http://</a:t>
            </a:r>
            <a:r>
              <a:rPr lang="en-US" dirty="0" err="1" smtClean="0">
                <a:solidFill>
                  <a:srgbClr val="FFFFFF"/>
                </a:solidFill>
              </a:rPr>
              <a:t>blog.linkedin.com</a:t>
            </a:r>
            <a:r>
              <a:rPr lang="en-US" dirty="0" smtClean="0">
                <a:solidFill>
                  <a:srgbClr val="FFFFFF"/>
                </a:solidFill>
              </a:rPr>
              <a:t>/2011/01/24/</a:t>
            </a:r>
            <a:r>
              <a:rPr lang="en-US" dirty="0" err="1" smtClean="0">
                <a:solidFill>
                  <a:srgbClr val="FFFFFF"/>
                </a:solidFill>
              </a:rPr>
              <a:t>linkedin-inmaps</a:t>
            </a:r>
            <a:r>
              <a:rPr lang="en-US" dirty="0" smtClean="0">
                <a:solidFill>
                  <a:srgbClr val="FFFFFF"/>
                </a:solidFill>
              </a:rPr>
              <a:t>/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99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21391</TotalTime>
  <Words>1695</Words>
  <Application>Microsoft Macintosh PowerPoint</Application>
  <PresentationFormat>On-screen Show (4:3)</PresentationFormat>
  <Paragraphs>270</Paragraphs>
  <Slides>54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1_Office Theme</vt:lpstr>
      <vt:lpstr>Historical Network Research</vt:lpstr>
      <vt:lpstr>Topics</vt:lpstr>
      <vt:lpstr>1. What is SNA?</vt:lpstr>
      <vt:lpstr>What is a network?</vt:lpstr>
      <vt:lpstr>The purpose of network visualisations</vt:lpstr>
      <vt:lpstr>Examples – Facebook friendships</vt:lpstr>
      <vt:lpstr>Examples – Deutschland AG 1996</vt:lpstr>
      <vt:lpstr>Examples – Deutschland AG 2000</vt:lpstr>
      <vt:lpstr>Examples – your LinkedIn relations</vt:lpstr>
      <vt:lpstr>Examples - Comparing structures</vt:lpstr>
      <vt:lpstr>Networks are flexible </vt:lpstr>
      <vt:lpstr>Added value for sociologists</vt:lpstr>
      <vt:lpstr>Social Network Analysis</vt:lpstr>
      <vt:lpstr>2. SNA and history</vt:lpstr>
      <vt:lpstr>Network Analysis and History</vt:lpstr>
      <vt:lpstr>Social ties and history</vt:lpstr>
      <vt:lpstr>Usages of « network »</vt:lpstr>
      <vt:lpstr>Historical Network Research</vt:lpstr>
      <vt:lpstr>Historical Network Research</vt:lpstr>
      <vt:lpstr>Historical Network Research</vt:lpstr>
      <vt:lpstr>Added value for historians</vt:lpstr>
      <vt:lpstr>3. Applications in historical research</vt:lpstr>
      <vt:lpstr>Martin Stark, Soziale Einbettung eines ländlichen Kreditmarktes im 19. Jahrhundert </vt:lpstr>
      <vt:lpstr>Padgett/Ansell, Robust Action and the Rise of the Medici, 1400-1431</vt:lpstr>
      <vt:lpstr>Maryjane Osa, Solidarity and Contention</vt:lpstr>
      <vt:lpstr>Ulrich Eumann, Communist resistance in Cologne</vt:lpstr>
      <vt:lpstr>Covert support networks for persecuted Jews</vt:lpstr>
      <vt:lpstr>ePistolarium</vt:lpstr>
      <vt:lpstr>histoGraph</vt:lpstr>
      <vt:lpstr>...other projects</vt:lpstr>
      <vt:lpstr>Commonalities</vt:lpstr>
      <vt:lpstr>4. “Should I do network analysis”?</vt:lpstr>
      <vt:lpstr>4. “Should I do network analysis”?</vt:lpstr>
      <vt:lpstr>Relationality</vt:lpstr>
      <vt:lpstr>Conceptualisation</vt:lpstr>
      <vt:lpstr>Necessity</vt:lpstr>
      <vt:lpstr>Data suitability</vt:lpstr>
      <vt:lpstr>Data criticism</vt:lpstr>
      <vt:lpstr>Data analysis</vt:lpstr>
      <vt:lpstr>Interpretability</vt:lpstr>
      <vt:lpstr>PS: Reminders</vt:lpstr>
      <vt:lpstr>2 Types of visualisations</vt:lpstr>
      <vt:lpstr>What to expect from SNA</vt:lpstr>
      <vt:lpstr>5. Useful resources</vt:lpstr>
      <vt:lpstr>PowerPoint Presentation</vt:lpstr>
      <vt:lpstr>Other initiatives</vt:lpstr>
      <vt:lpstr>Getting started: SNA for humanists</vt:lpstr>
      <vt:lpstr>Recommended reading</vt:lpstr>
      <vt:lpstr>6. Thoughts on project outlines</vt:lpstr>
      <vt:lpstr>Communication networks</vt:lpstr>
      <vt:lpstr>Exploration of linkable datasets</vt:lpstr>
      <vt:lpstr>Cinema history</vt:lpstr>
      <vt:lpstr>Musical genres</vt:lpstr>
      <vt:lpstr>HNR Conference 2015 in Lisbon</vt:lpstr>
    </vt:vector>
  </TitlesOfParts>
  <Company>CVCE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Text-digitization and XML-TEI encoding for European Integration Studies  Florentina Armaselu, CVCE, DHLab  florentina.armaselu@cvce.eu</dc:title>
  <dc:creator>Windows User</dc:creator>
  <cp:lastModifiedBy>md</cp:lastModifiedBy>
  <cp:revision>978</cp:revision>
  <cp:lastPrinted>2015-04-01T12:24:51Z</cp:lastPrinted>
  <dcterms:created xsi:type="dcterms:W3CDTF">2014-06-10T12:52:21Z</dcterms:created>
  <dcterms:modified xsi:type="dcterms:W3CDTF">2015-06-18T19:46:32Z</dcterms:modified>
</cp:coreProperties>
</file>